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4" r:id="rId4"/>
  </p:sldMasterIdLst>
  <p:notesMasterIdLst>
    <p:notesMasterId r:id="rId24"/>
  </p:notesMasterIdLst>
  <p:handoutMasterIdLst>
    <p:handoutMasterId r:id="rId25"/>
  </p:handoutMasterIdLst>
  <p:sldIdLst>
    <p:sldId id="256" r:id="rId5"/>
    <p:sldId id="301" r:id="rId6"/>
    <p:sldId id="367" r:id="rId7"/>
    <p:sldId id="278" r:id="rId8"/>
    <p:sldId id="427" r:id="rId9"/>
    <p:sldId id="456" r:id="rId10"/>
    <p:sldId id="453" r:id="rId11"/>
    <p:sldId id="459" r:id="rId12"/>
    <p:sldId id="460" r:id="rId13"/>
    <p:sldId id="461" r:id="rId14"/>
    <p:sldId id="462" r:id="rId15"/>
    <p:sldId id="457" r:id="rId16"/>
    <p:sldId id="458" r:id="rId17"/>
    <p:sldId id="464" r:id="rId18"/>
    <p:sldId id="467" r:id="rId19"/>
    <p:sldId id="468" r:id="rId20"/>
    <p:sldId id="466" r:id="rId21"/>
    <p:sldId id="463" r:id="rId22"/>
    <p:sldId id="454" r:id="rId2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y Khurana" initials="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4F3"/>
    <a:srgbClr val="626262"/>
    <a:srgbClr val="FADA7A"/>
    <a:srgbClr val="FD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8376"/>
  </p:normalViewPr>
  <p:slideViewPr>
    <p:cSldViewPr>
      <p:cViewPr varScale="1">
        <p:scale>
          <a:sx n="102" d="100"/>
          <a:sy n="102" d="100"/>
        </p:scale>
        <p:origin x="816" y="176"/>
      </p:cViewPr>
      <p:guideLst>
        <p:guide orient="horz" pos="2160"/>
        <p:guide pos="2880"/>
      </p:guideLst>
    </p:cSldViewPr>
  </p:slideViewPr>
  <p:outlineViewPr>
    <p:cViewPr>
      <p:scale>
        <a:sx n="1" d="1"/>
        <a:sy n="1" d="1"/>
      </p:scale>
      <p:origin x="0" y="-2284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03170175-C3ED-4C72-B085-79CCCD670CC9}" type="datetimeFigureOut">
              <a:rPr lang="en-US" smtClean="0"/>
              <a:pPr/>
              <a:t>6/11/20</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92977F1F-E40B-4E53-8E11-28ED506983A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p>
            <a:fld id="{2D9FB51A-E05F-4494-ADA5-A77EAE266FCF}" type="datetimeFigureOut">
              <a:rPr lang="en-US" smtClean="0"/>
              <a:pPr/>
              <a:t>6/11/20</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a:t>Click to edit Master text styles</a:t>
            </a:r>
            <a:endParaRPr lang="en-US"/>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13CD1B0D-083E-4DA2-81AD-16B7E97118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irdronecraze.com/quick-reference-guide-of-drone-terminolog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tunes.apple.com/us/app/droneblocks/id1045826508?mt=8"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hrome.google.com/webstore/detail/droneblocks/nbfahmffcopanponfpkefngbijhbnffa?hl=en-US" TargetMode="External"/><Relationship Id="rId4" Type="http://schemas.openxmlformats.org/officeDocument/2006/relationships/hyperlink" Target="https://play.google.com/store/apps/details?id=com.unmannedairlines.droneblocks&amp;hl=en_U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a:p>
        </p:txBody>
      </p:sp>
      <p:sp>
        <p:nvSpPr>
          <p:cNvPr id="3" name="Rectangle 3"/>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Rectangle 4"/>
          <p:cNvSpPr>
            <a:spLocks noGrp="1"/>
          </p:cNvSpPr>
          <p:nvPr>
            <p:ph type="dt" idx="10"/>
          </p:nvPr>
        </p:nvSpPr>
        <p:spPr/>
        <p:txBody>
          <a:bodyPr/>
          <a:lstStyle/>
          <a:p>
            <a:fld id="{2D9FB51A-E05F-4494-ADA5-A77EAE266FCF}" type="datetimeFigureOut">
              <a:rPr lang="en-US" smtClean="0"/>
              <a:pPr/>
              <a:t>6/11/20</a:t>
            </a:fld>
            <a:endParaRPr lang="en-US"/>
          </a:p>
        </p:txBody>
      </p:sp>
      <p:sp>
        <p:nvSpPr>
          <p:cNvPr id="5" name="Rectangle 5"/>
          <p:cNvSpPr>
            <a:spLocks noGrp="1"/>
          </p:cNvSpPr>
          <p:nvPr>
            <p:ph type="ftr" sz="quarter" idx="11"/>
          </p:nvPr>
        </p:nvSpPr>
        <p:spPr/>
        <p:txBody>
          <a:bodyPr/>
          <a:lstStyle/>
          <a:p>
            <a:endParaRPr lang="en-US"/>
          </a:p>
        </p:txBody>
      </p:sp>
      <p:sp>
        <p:nvSpPr>
          <p:cNvPr id="6" name="Rectangle 6"/>
          <p:cNvSpPr>
            <a:spLocks noGrp="1"/>
          </p:cNvSpPr>
          <p:nvPr>
            <p:ph type="sldNum" sz="quarter" idx="12"/>
          </p:nvPr>
        </p:nvSpPr>
        <p:spPr/>
        <p:txBody>
          <a:bodyPr/>
          <a:lstStyle/>
          <a:p>
            <a:fld id="{13CD1B0D-083E-4DA2-81AD-16B7E971189E}" type="slidenum">
              <a:rPr lang="en-US" smtClean="0"/>
              <a:pPr/>
              <a:t>1</a:t>
            </a:fld>
            <a:endParaRPr lang="en-US"/>
          </a:p>
        </p:txBody>
      </p:sp>
      <p:sp>
        <p:nvSpPr>
          <p:cNvPr id="7" name="Rectangle 7"/>
          <p:cNvSpPr>
            <a:spLocks noGrp="1"/>
          </p:cNvSpPr>
          <p:nvPr>
            <p:ph type="hdr" sz="quarter" idx="1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753078D-CD69-FB45-B2BE-DE7804FE2C09}" type="slidenum">
              <a:rPr lang="en-US" altLang="x-none" sz="1200"/>
              <a:pPr/>
              <a:t>2</a:t>
            </a:fld>
            <a:endParaRPr lang="en-US" altLang="x-none" sz="1200"/>
          </a:p>
        </p:txBody>
      </p:sp>
      <p:sp>
        <p:nvSpPr>
          <p:cNvPr id="60418"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normAutofit/>
          </a:bodyPr>
          <a:lstStyle/>
          <a:p>
            <a:pPr marL="640080" indent="-640080">
              <a:buFont typeface="+mj-lt"/>
              <a:buAutoNum type="arabicPeriod"/>
            </a:pPr>
            <a:r>
              <a:rPr lang="en-US" sz="1200" dirty="0">
                <a:solidFill>
                  <a:srgbClr val="4E5B6F"/>
                </a:solidFill>
                <a:latin typeface="Franklin Gothic Book" panose="020B0503020102020204" pitchFamily="34" charset="0"/>
              </a:rPr>
              <a:t>Beyond Scratch (Python + Java)</a:t>
            </a:r>
          </a:p>
          <a:p>
            <a:pPr marL="640080" indent="-640080">
              <a:buFont typeface="+mj-lt"/>
              <a:buAutoNum type="arabicPeriod"/>
            </a:pPr>
            <a:r>
              <a:rPr lang="en-US" sz="1200" dirty="0">
                <a:solidFill>
                  <a:srgbClr val="4E5B6F"/>
                </a:solidFill>
                <a:latin typeface="Franklin Gothic Book" panose="020B0503020102020204" pitchFamily="34" charset="0"/>
              </a:rPr>
              <a:t>Embedded Computers (Arduino) </a:t>
            </a:r>
          </a:p>
          <a:p>
            <a:pPr eaLnBrk="1" hangingPunct="1"/>
            <a:endParaRPr lang="en-US" altLang="x-none" dirty="0"/>
          </a:p>
        </p:txBody>
      </p:sp>
    </p:spTree>
    <p:extLst>
      <p:ext uri="{BB962C8B-B14F-4D97-AF65-F5344CB8AC3E}">
        <p14:creationId xmlns:p14="http://schemas.microsoft.com/office/powerpoint/2010/main" val="25175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753078D-CD69-FB45-B2BE-DE7804FE2C09}" type="slidenum">
              <a:rPr lang="en-US" altLang="x-none" sz="1200"/>
              <a:pPr/>
              <a:t>3</a:t>
            </a:fld>
            <a:endParaRPr lang="en-US" altLang="x-none" sz="1200"/>
          </a:p>
        </p:txBody>
      </p:sp>
      <p:sp>
        <p:nvSpPr>
          <p:cNvPr id="60418"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x-none" sz="1200" dirty="0"/>
              <a:t>….is about recognizing a problem that needs to be solved, or recognizing something needs improving and then building a tool to solve it.</a:t>
            </a:r>
          </a:p>
          <a:p>
            <a:pPr eaLnBrk="1" hangingPunct="1"/>
            <a:endParaRPr lang="en-US" sz="1200" b="0" i="0" kern="120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Disaster Relief- Send drones in to assess damage. Disaster In March 2011, a powerful earthquake caused a tsunami to hit Japan, resulting in severe damage to the Fukushima Daiichi nuclear plant. The damage led to a full-scale evacuation because of the amount of dangerous nuclear material that was released. Drones were deployed in the air and on the ground at the first possible instance to assess the extent of the destruction.</a:t>
            </a:r>
          </a:p>
          <a:p>
            <a:pPr eaLnBrk="1" hangingPunct="1"/>
            <a:endParaRPr lang="en-US" sz="1200" b="0" i="0" kern="120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The area is largely inaccessible due to damaged roadways and bridges, but drone footage shows a startling bird's-eye glimpse of the destruction Michael caused when it made landfall near Mexico Beach</a:t>
            </a:r>
          </a:p>
          <a:p>
            <a:pPr eaLnBrk="1" hangingPunct="1"/>
            <a:endParaRPr lang="en-US" sz="1200" b="0" i="0" kern="1200" dirty="0">
              <a:solidFill>
                <a:schemeClr val="tx1"/>
              </a:solidFill>
              <a:effectLst/>
              <a:latin typeface="+mn-lt"/>
              <a:ea typeface="+mn-ea"/>
              <a:cs typeface="+mn-cs"/>
            </a:endParaRPr>
          </a:p>
          <a:p>
            <a:pPr eaLnBrk="1" hangingPunct="1"/>
            <a:r>
              <a:rPr lang="en-US" sz="1200" b="0" i="0" kern="1200" dirty="0">
                <a:solidFill>
                  <a:schemeClr val="tx1"/>
                </a:solidFill>
                <a:effectLst/>
                <a:latin typeface="+mn-lt"/>
                <a:ea typeface="+mn-ea"/>
                <a:cs typeface="+mn-cs"/>
              </a:rPr>
              <a:t>What are some other examples?? Everyday examples….making information more accessible, the Internet. Being able to communicate while traveling or while moving – the mobile/cell phone.</a:t>
            </a:r>
          </a:p>
          <a:p>
            <a:pPr eaLnBrk="1" hangingPunct="1"/>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 own area of interest:</a:t>
            </a:r>
          </a:p>
          <a:p>
            <a:pPr lvl="0"/>
            <a:r>
              <a:rPr lang="en-US" sz="1200" kern="1200" dirty="0">
                <a:solidFill>
                  <a:schemeClr val="tx1"/>
                </a:solidFill>
                <a:effectLst/>
                <a:latin typeface="+mn-lt"/>
                <a:ea typeface="+mn-ea"/>
                <a:cs typeface="+mn-cs"/>
              </a:rPr>
              <a:t>1. Identify some way that technology is used with, or affects that thing</a:t>
            </a:r>
          </a:p>
          <a:p>
            <a:pPr eaLnBrk="1" hangingPunct="1"/>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 </a:t>
            </a:r>
            <a:r>
              <a:rPr lang="en-US" sz="1200" b="1" kern="1200" dirty="0">
                <a:solidFill>
                  <a:schemeClr val="tx1"/>
                </a:solidFill>
                <a:effectLst/>
                <a:latin typeface="+mn-lt"/>
                <a:ea typeface="+mn-ea"/>
                <a:cs typeface="+mn-cs"/>
              </a:rPr>
              <a:t>Can you make a suggestion for either: </a:t>
            </a:r>
            <a:r>
              <a:rPr lang="en-US" sz="1200" b="1" kern="1200" dirty="0" err="1">
                <a:solidFill>
                  <a:schemeClr val="tx1"/>
                </a:solidFill>
                <a:effectLst/>
                <a:latin typeface="+mn-lt"/>
                <a:ea typeface="+mn-ea"/>
                <a:cs typeface="+mn-cs"/>
              </a:rPr>
              <a:t>i</a:t>
            </a:r>
            <a:r>
              <a:rPr lang="en-US" sz="1200" b="1" kern="1200" dirty="0">
                <a:solidFill>
                  <a:schemeClr val="tx1"/>
                </a:solidFill>
                <a:effectLst/>
                <a:latin typeface="+mn-lt"/>
                <a:ea typeface="+mn-ea"/>
                <a:cs typeface="+mn-cs"/>
              </a:rPr>
              <a:t>) a way that technology might be improved to make it better, faster, easier to use ii) a creative or innovative new technology might help solve some problem within that area, or at least make better?</a:t>
            </a:r>
            <a:endParaRPr lang="en-US" sz="1200" kern="1200" dirty="0">
              <a:solidFill>
                <a:schemeClr val="tx1"/>
              </a:solidFill>
              <a:effectLst/>
              <a:latin typeface="+mn-lt"/>
              <a:ea typeface="+mn-ea"/>
              <a:cs typeface="+mn-cs"/>
            </a:endParaRPr>
          </a:p>
          <a:p>
            <a:pPr eaLnBrk="1" hangingPunct="1"/>
            <a:endParaRPr lang="en-US" sz="1200" b="0" i="0" kern="1200" dirty="0">
              <a:solidFill>
                <a:schemeClr val="tx1"/>
              </a:solidFill>
              <a:effectLst/>
              <a:latin typeface="+mn-lt"/>
              <a:ea typeface="+mn-ea"/>
              <a:cs typeface="+mn-cs"/>
            </a:endParaRPr>
          </a:p>
          <a:p>
            <a:pPr eaLnBrk="1" hangingPunct="1"/>
            <a:endParaRPr lang="en-US" sz="1200" b="0" i="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Be on the lookout, to be alert, for where and how computer science &amp; technology affects or impacts the things you care about, the things you know a lot about. Whatever it is you want to do in your life, it’s pretty likely that technology affects it in some way, or that some technological innovation is called for.</a:t>
            </a:r>
            <a:endParaRPr lang="en-US" sz="1200" b="0" i="0" kern="1200" dirty="0">
              <a:solidFill>
                <a:schemeClr val="tx1"/>
              </a:solidFill>
              <a:effectLst/>
              <a:latin typeface="+mn-lt"/>
              <a:ea typeface="+mn-ea"/>
              <a:cs typeface="+mn-cs"/>
            </a:endParaRPr>
          </a:p>
          <a:p>
            <a:pPr eaLnBrk="1" hangingPunct="1"/>
            <a:endParaRPr lang="x-none" altLang="x-none" dirty="0"/>
          </a:p>
        </p:txBody>
      </p:sp>
    </p:spTree>
    <p:extLst>
      <p:ext uri="{BB962C8B-B14F-4D97-AF65-F5344CB8AC3E}">
        <p14:creationId xmlns:p14="http://schemas.microsoft.com/office/powerpoint/2010/main" val="128237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08F2475-9AD4-4C46-8AA0-6995B40715FF}" type="slidenum">
              <a:rPr lang="en-US" altLang="x-none" sz="1200"/>
              <a:pPr/>
              <a:t>4</a:t>
            </a:fld>
            <a:endParaRPr lang="en-US" altLang="x-none" sz="1200"/>
          </a:p>
        </p:txBody>
      </p:sp>
      <p:sp>
        <p:nvSpPr>
          <p:cNvPr id="112642" name="Rectangle 2"/>
          <p:cNvSpPr>
            <a:spLocks noGrp="1" noRot="1" noChangeAspect="1" noChangeArrowheads="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x-none" altLang="x-none" dirty="0"/>
          </a:p>
        </p:txBody>
      </p:sp>
    </p:spTree>
    <p:extLst>
      <p:ext uri="{BB962C8B-B14F-4D97-AF65-F5344CB8AC3E}">
        <p14:creationId xmlns:p14="http://schemas.microsoft.com/office/powerpoint/2010/main" val="111178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Drone terms taken from </a:t>
            </a:r>
            <a:r>
              <a:rPr lang="en-US" dirty="0">
                <a:hlinkClick r:id="rId3"/>
              </a:rPr>
              <a:t>https://airdronecraze.com/quick-reference-guide-of-drone-terminology/</a:t>
            </a:r>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5</a:t>
            </a:fld>
            <a:endParaRPr lang="en-US"/>
          </a:p>
        </p:txBody>
      </p:sp>
    </p:spTree>
    <p:extLst>
      <p:ext uri="{BB962C8B-B14F-4D97-AF65-F5344CB8AC3E}">
        <p14:creationId xmlns:p14="http://schemas.microsoft.com/office/powerpoint/2010/main" val="205225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DroneBlocks</a:t>
            </a:r>
            <a:r>
              <a:rPr lang="en-US" dirty="0"/>
              <a:t> is a free download and available in the </a:t>
            </a:r>
            <a:r>
              <a:rPr lang="en-US" dirty="0">
                <a:hlinkClick r:id="rId3"/>
              </a:rPr>
              <a:t>iOS App Store</a:t>
            </a:r>
            <a:r>
              <a:rPr lang="en-US" dirty="0"/>
              <a:t>, </a:t>
            </a:r>
            <a:r>
              <a:rPr lang="en-US" dirty="0">
                <a:hlinkClick r:id="rId4"/>
              </a:rPr>
              <a:t>Google Play Store</a:t>
            </a:r>
            <a:r>
              <a:rPr lang="en-US" dirty="0"/>
              <a:t>, and </a:t>
            </a:r>
            <a:r>
              <a:rPr lang="en-US" dirty="0">
                <a:hlinkClick r:id="rId5"/>
              </a:rPr>
              <a:t>Chrome App Store</a:t>
            </a:r>
            <a:r>
              <a:rPr lang="en-US" dirty="0"/>
              <a:t>.</a:t>
            </a:r>
          </a:p>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6</a:t>
            </a:fld>
            <a:endParaRPr lang="en-US"/>
          </a:p>
        </p:txBody>
      </p:sp>
    </p:spTree>
    <p:extLst>
      <p:ext uri="{BB962C8B-B14F-4D97-AF65-F5344CB8AC3E}">
        <p14:creationId xmlns:p14="http://schemas.microsoft.com/office/powerpoint/2010/main" val="187297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CD1B0D-083E-4DA2-81AD-16B7E971189E}" type="slidenum">
              <a:rPr lang="en-US" smtClean="0"/>
              <a:pPr/>
              <a:t>16</a:t>
            </a:fld>
            <a:endParaRPr lang="en-US"/>
          </a:p>
        </p:txBody>
      </p:sp>
    </p:spTree>
    <p:extLst>
      <p:ext uri="{BB962C8B-B14F-4D97-AF65-F5344CB8AC3E}">
        <p14:creationId xmlns:p14="http://schemas.microsoft.com/office/powerpoint/2010/main" val="249713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753078D-CD69-FB45-B2BE-DE7804FE2C09}" type="slidenum">
              <a:rPr lang="en-US" altLang="x-none" sz="1200"/>
              <a:pPr/>
              <a:t>19</a:t>
            </a:fld>
            <a:endParaRPr lang="en-US" altLang="x-none" sz="1200"/>
          </a:p>
        </p:txBody>
      </p:sp>
      <p:sp>
        <p:nvSpPr>
          <p:cNvPr id="60418"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normAutofit/>
          </a:bodyPr>
          <a:lstStyle/>
          <a:p>
            <a:pPr eaLnBrk="1" hangingPunct="1"/>
            <a:endParaRPr lang="en-US" altLang="x-none" dirty="0"/>
          </a:p>
        </p:txBody>
      </p:sp>
    </p:spTree>
    <p:extLst>
      <p:ext uri="{BB962C8B-B14F-4D97-AF65-F5344CB8AC3E}">
        <p14:creationId xmlns:p14="http://schemas.microsoft.com/office/powerpoint/2010/main" val="3588312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pic>
        <p:nvPicPr>
          <p:cNvPr id="8" name="Picture 7" descr=":ReSET Web Revise:RESET_logo:inhouse_logos:Reset_logo_with_tag_horizontal.jpg"/>
          <p:cNvPicPr/>
          <p:nvPr userDrawn="1"/>
        </p:nvPicPr>
        <p:blipFill>
          <a:blip r:embed="rId2"/>
          <a:srcRect/>
          <a:stretch>
            <a:fillRect/>
          </a:stretch>
        </p:blipFill>
        <p:spPr bwMode="auto">
          <a:xfrm>
            <a:off x="6918452" y="152400"/>
            <a:ext cx="2032000" cy="9144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15"/>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pic>
        <p:nvPicPr>
          <p:cNvPr id="8" name="Picture 7" descr=":ReSET Web Revise:RESET_logo:inhouse_logos:Reset_logo_with_tag_horizontal.jpg"/>
          <p:cNvPicPr/>
          <p:nvPr userDrawn="1"/>
        </p:nvPicPr>
        <p:blipFill>
          <a:blip r:embed="rId2"/>
          <a:srcRect/>
          <a:stretch>
            <a:fillRect/>
          </a:stretch>
        </p:blipFill>
        <p:spPr bwMode="auto">
          <a:xfrm>
            <a:off x="6956552" y="120714"/>
            <a:ext cx="2032000" cy="9144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r>
              <a:rPr lang="en-US"/>
              <a:t>11/18/19</a:t>
            </a:r>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dt" sz="half" idx="10"/>
          </p:nvPr>
        </p:nvSpPr>
        <p:spPr>
          <a:xfrm>
            <a:off x="6477000" y="76200"/>
            <a:ext cx="2514600" cy="288925"/>
          </a:xfrm>
          <a:prstGeom prst="rect">
            <a:avLst/>
          </a:prstGeom>
        </p:spPr>
        <p:txBody>
          <a:bodyPr/>
          <a:lstStyle/>
          <a:p>
            <a:r>
              <a:rPr lang="en-US"/>
              <a:t>11/18/19</a:t>
            </a:r>
          </a:p>
        </p:txBody>
      </p:sp>
      <p:sp>
        <p:nvSpPr>
          <p:cNvPr id="5" name="Rectangle 5"/>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Rectangle 6"/>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7" name="Rectangle 7"/>
          <p:cNvSpPr>
            <a:spLocks noGrp="1"/>
          </p:cNvSpPr>
          <p:nvPr>
            <p:ph type="sldNum" sz="quarter" idx="12"/>
          </p:nvPr>
        </p:nvSpPr>
        <p:spPr/>
        <p:txBody>
          <a:bodyPr/>
          <a:lstStyle/>
          <a:p>
            <a:fld id="{1D24C974-5669-4F4D-B5F7-AEFAF0EB8F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a:defRPr sz="1200">
                <a:solidFill>
                  <a:schemeClr val="accent1">
                    <a:shade val="75000"/>
                  </a:schemeClr>
                </a:solidFill>
              </a:defRPr>
            </a:lvl1p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p:txStyles>
    <p:titleStyle>
      <a:lvl1pPr algn="l" rtl="0" eaLnBrk="1" latinLnBrk="0" hangingPunct="1">
        <a:spcBef>
          <a:spcPct val="0"/>
        </a:spcBef>
        <a:buNone/>
        <a:defRPr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381000" y="4800600"/>
            <a:ext cx="8458200" cy="1222375"/>
          </a:xfrm>
        </p:spPr>
        <p:txBody>
          <a:bodyPr>
            <a:normAutofit/>
          </a:bodyPr>
          <a:lstStyle/>
          <a:p>
            <a:r>
              <a:rPr lang="en-US" sz="3400" dirty="0"/>
              <a:t>Computer Science Week 10: </a:t>
            </a:r>
            <a:r>
              <a:rPr lang="en-US" sz="3400" dirty="0" err="1"/>
              <a:t>dRONES</a:t>
            </a:r>
            <a:r>
              <a:rPr lang="en-US" sz="3400" dirty="0"/>
              <a:t>!</a:t>
            </a:r>
            <a:br>
              <a:rPr lang="en-US" sz="3400" dirty="0"/>
            </a:br>
            <a:endParaRPr lang="en-US" sz="3400" dirty="0"/>
          </a:p>
        </p:txBody>
      </p:sp>
      <p:pic>
        <p:nvPicPr>
          <p:cNvPr id="4" name="Picture 3" descr=":ReSET Web Revise:RESET_logo:inhouse_logos:Reset_logo_with_tag_horizontal.jpg"/>
          <p:cNvPicPr/>
          <p:nvPr/>
        </p:nvPicPr>
        <p:blipFill>
          <a:blip r:embed="rId3"/>
          <a:srcRect/>
          <a:stretch>
            <a:fillRect/>
          </a:stretch>
        </p:blipFill>
        <p:spPr bwMode="auto">
          <a:xfrm>
            <a:off x="228600" y="152400"/>
            <a:ext cx="8686800" cy="304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lstStyle/>
          <a:p>
            <a:r>
              <a:rPr lang="en-US" dirty="0"/>
              <a:t>SQUARE DANCING</a:t>
            </a:r>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10</a:t>
            </a:fld>
            <a:endParaRPr lang="en-US" dirty="0"/>
          </a:p>
        </p:txBody>
      </p:sp>
      <p:pic>
        <p:nvPicPr>
          <p:cNvPr id="3" name="Picture 2">
            <a:extLst>
              <a:ext uri="{FF2B5EF4-FFF2-40B4-BE49-F238E27FC236}">
                <a16:creationId xmlns:a16="http://schemas.microsoft.com/office/drawing/2014/main" id="{CFF499B4-64D5-DA42-993B-FBC8E43BAED1}"/>
              </a:ext>
            </a:extLst>
          </p:cNvPr>
          <p:cNvPicPr>
            <a:picLocks noChangeAspect="1"/>
          </p:cNvPicPr>
          <p:nvPr/>
        </p:nvPicPr>
        <p:blipFill>
          <a:blip r:embed="rId2"/>
          <a:stretch>
            <a:fillRect/>
          </a:stretch>
        </p:blipFill>
        <p:spPr>
          <a:xfrm>
            <a:off x="4572000" y="1905000"/>
            <a:ext cx="3403600" cy="2641600"/>
          </a:xfrm>
          <a:prstGeom prst="rect">
            <a:avLst/>
          </a:prstGeom>
        </p:spPr>
      </p:pic>
      <p:sp>
        <p:nvSpPr>
          <p:cNvPr id="6" name="Content Placeholder 2">
            <a:extLst>
              <a:ext uri="{FF2B5EF4-FFF2-40B4-BE49-F238E27FC236}">
                <a16:creationId xmlns:a16="http://schemas.microsoft.com/office/drawing/2014/main" id="{548F3D1B-96C4-A04E-863A-A0EB86CF287B}"/>
              </a:ext>
            </a:extLst>
          </p:cNvPr>
          <p:cNvSpPr txBox="1">
            <a:spLocks/>
          </p:cNvSpPr>
          <p:nvPr/>
        </p:nvSpPr>
        <p:spPr>
          <a:xfrm>
            <a:off x="533400" y="5110269"/>
            <a:ext cx="6858000" cy="1290531"/>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dirty="0"/>
              <a:t>Guess what? </a:t>
            </a:r>
            <a:br>
              <a:rPr lang="en-US" dirty="0"/>
            </a:br>
            <a:r>
              <a:rPr lang="en-US" dirty="0"/>
              <a:t>You can also VIEW THE code…</a:t>
            </a:r>
          </a:p>
        </p:txBody>
      </p:sp>
      <p:pic>
        <p:nvPicPr>
          <p:cNvPr id="5" name="Picture 4">
            <a:extLst>
              <a:ext uri="{FF2B5EF4-FFF2-40B4-BE49-F238E27FC236}">
                <a16:creationId xmlns:a16="http://schemas.microsoft.com/office/drawing/2014/main" id="{307D2494-7C37-C34C-BD37-D8F433E76E96}"/>
              </a:ext>
            </a:extLst>
          </p:cNvPr>
          <p:cNvPicPr>
            <a:picLocks noChangeAspect="1"/>
          </p:cNvPicPr>
          <p:nvPr/>
        </p:nvPicPr>
        <p:blipFill>
          <a:blip r:embed="rId3"/>
          <a:stretch>
            <a:fillRect/>
          </a:stretch>
        </p:blipFill>
        <p:spPr>
          <a:xfrm>
            <a:off x="4187952" y="1905000"/>
            <a:ext cx="4800600" cy="2235200"/>
          </a:xfrm>
          <a:prstGeom prst="rect">
            <a:avLst/>
          </a:prstGeom>
        </p:spPr>
      </p:pic>
    </p:spTree>
    <p:extLst>
      <p:ext uri="{BB962C8B-B14F-4D97-AF65-F5344CB8AC3E}">
        <p14:creationId xmlns:p14="http://schemas.microsoft.com/office/powerpoint/2010/main" val="1924521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78 -0.0037 L -0.44444 -0.0037 " pathEditMode="fixed" ptsTypes="AA">
                                      <p:cBhvr>
                                        <p:cTn id="6" dur="2000" fill="hold"/>
                                        <p:tgtEl>
                                          <p:spTgt spid="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lstStyle/>
          <a:p>
            <a:r>
              <a:rPr lang="en-US" dirty="0"/>
              <a:t>SQUARE DANCING (Code)</a:t>
            </a:r>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11</a:t>
            </a:fld>
            <a:endParaRPr lang="en-US" dirty="0"/>
          </a:p>
        </p:txBody>
      </p:sp>
      <p:pic>
        <p:nvPicPr>
          <p:cNvPr id="5" name="Picture 4">
            <a:extLst>
              <a:ext uri="{FF2B5EF4-FFF2-40B4-BE49-F238E27FC236}">
                <a16:creationId xmlns:a16="http://schemas.microsoft.com/office/drawing/2014/main" id="{307D2494-7C37-C34C-BD37-D8F433E76E96}"/>
              </a:ext>
            </a:extLst>
          </p:cNvPr>
          <p:cNvPicPr>
            <a:picLocks noChangeAspect="1"/>
          </p:cNvPicPr>
          <p:nvPr/>
        </p:nvPicPr>
        <p:blipFill>
          <a:blip r:embed="rId2"/>
          <a:stretch>
            <a:fillRect/>
          </a:stretch>
        </p:blipFill>
        <p:spPr>
          <a:xfrm>
            <a:off x="4187952" y="1905000"/>
            <a:ext cx="4800600" cy="2235200"/>
          </a:xfrm>
          <a:prstGeom prst="rect">
            <a:avLst/>
          </a:prstGeom>
        </p:spPr>
      </p:pic>
      <p:pic>
        <p:nvPicPr>
          <p:cNvPr id="7" name="Picture 6">
            <a:extLst>
              <a:ext uri="{FF2B5EF4-FFF2-40B4-BE49-F238E27FC236}">
                <a16:creationId xmlns:a16="http://schemas.microsoft.com/office/drawing/2014/main" id="{194EFB65-BB6D-CE45-A618-35E86C5F22DD}"/>
              </a:ext>
            </a:extLst>
          </p:cNvPr>
          <p:cNvPicPr>
            <a:picLocks noChangeAspect="1"/>
          </p:cNvPicPr>
          <p:nvPr/>
        </p:nvPicPr>
        <p:blipFill>
          <a:blip r:embed="rId3"/>
          <a:stretch>
            <a:fillRect/>
          </a:stretch>
        </p:blipFill>
        <p:spPr>
          <a:xfrm>
            <a:off x="596405" y="1701800"/>
            <a:ext cx="3403600" cy="2641600"/>
          </a:xfrm>
          <a:prstGeom prst="rect">
            <a:avLst/>
          </a:prstGeom>
        </p:spPr>
      </p:pic>
      <p:sp>
        <p:nvSpPr>
          <p:cNvPr id="8" name="Rectangular Callout 7">
            <a:extLst>
              <a:ext uri="{FF2B5EF4-FFF2-40B4-BE49-F238E27FC236}">
                <a16:creationId xmlns:a16="http://schemas.microsoft.com/office/drawing/2014/main" id="{77A5E952-4EAF-634B-B633-049E5301E910}"/>
              </a:ext>
            </a:extLst>
          </p:cNvPr>
          <p:cNvSpPr/>
          <p:nvPr/>
        </p:nvSpPr>
        <p:spPr>
          <a:xfrm>
            <a:off x="1345705" y="4572000"/>
            <a:ext cx="2209800" cy="1063171"/>
          </a:xfrm>
          <a:prstGeom prst="wedgeRectCallout">
            <a:avLst>
              <a:gd name="adj1" fmla="val -36863"/>
              <a:gd name="adj2" fmla="val -1153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is written in </a:t>
            </a:r>
            <a:r>
              <a:rPr lang="en-US" dirty="0" err="1">
                <a:solidFill>
                  <a:schemeClr val="tx1"/>
                </a:solidFill>
              </a:rPr>
              <a:t>DroneBlocks</a:t>
            </a:r>
            <a:endParaRPr lang="en-US" dirty="0">
              <a:solidFill>
                <a:schemeClr val="tx1"/>
              </a:solidFill>
            </a:endParaRPr>
          </a:p>
          <a:p>
            <a:pPr algn="ctr"/>
            <a:r>
              <a:rPr lang="en-US" dirty="0">
                <a:solidFill>
                  <a:schemeClr val="tx1"/>
                </a:solidFill>
              </a:rPr>
              <a:t>(like Scratch)</a:t>
            </a:r>
          </a:p>
        </p:txBody>
      </p:sp>
      <p:sp>
        <p:nvSpPr>
          <p:cNvPr id="9" name="Rectangular Callout 8">
            <a:extLst>
              <a:ext uri="{FF2B5EF4-FFF2-40B4-BE49-F238E27FC236}">
                <a16:creationId xmlns:a16="http://schemas.microsoft.com/office/drawing/2014/main" id="{0076EBD6-DE07-AC45-8DCB-5501B7F067B4}"/>
              </a:ext>
            </a:extLst>
          </p:cNvPr>
          <p:cNvSpPr/>
          <p:nvPr/>
        </p:nvSpPr>
        <p:spPr>
          <a:xfrm>
            <a:off x="5181600" y="4572000"/>
            <a:ext cx="2209800" cy="1063171"/>
          </a:xfrm>
          <a:prstGeom prst="wedgeRectCallout">
            <a:avLst>
              <a:gd name="adj1" fmla="val -37478"/>
              <a:gd name="adj2" fmla="val -1443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This is written in JavaScript !</a:t>
            </a:r>
          </a:p>
        </p:txBody>
      </p:sp>
    </p:spTree>
    <p:extLst>
      <p:ext uri="{BB962C8B-B14F-4D97-AF65-F5344CB8AC3E}">
        <p14:creationId xmlns:p14="http://schemas.microsoft.com/office/powerpoint/2010/main" val="21587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779C2E4-A138-5A46-B610-2B62AB577EE4}"/>
              </a:ext>
            </a:extLst>
          </p:cNvPr>
          <p:cNvSpPr txBox="1">
            <a:spLocks/>
          </p:cNvSpPr>
          <p:nvPr/>
        </p:nvSpPr>
        <p:spPr>
          <a:xfrm>
            <a:off x="359476" y="4194035"/>
            <a:ext cx="6901048" cy="2375652"/>
          </a:xfrm>
          <a:prstGeom prst="rect">
            <a:avLst/>
          </a:prstGeom>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dirty="0"/>
              <a:t>What would our program look like?</a:t>
            </a:r>
          </a:p>
          <a:p>
            <a:pPr lvl="1"/>
            <a:r>
              <a:rPr lang="en-US" dirty="0"/>
              <a:t>Takeoff</a:t>
            </a:r>
          </a:p>
          <a:p>
            <a:pPr lvl="1"/>
            <a:r>
              <a:rPr lang="en-US" b="1" dirty="0"/>
              <a:t>Yaw</a:t>
            </a:r>
            <a:r>
              <a:rPr lang="en-US" dirty="0"/>
              <a:t> left 45°</a:t>
            </a:r>
          </a:p>
          <a:p>
            <a:pPr lvl="1"/>
            <a:r>
              <a:rPr lang="en-US" dirty="0"/>
              <a:t>Flip 3 times</a:t>
            </a:r>
          </a:p>
          <a:p>
            <a:pPr lvl="1"/>
            <a:r>
              <a:rPr lang="en-US" dirty="0"/>
              <a:t>Land!</a:t>
            </a:r>
          </a:p>
        </p:txBody>
      </p:sp>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lstStyle/>
          <a:p>
            <a:r>
              <a:rPr lang="en-US" dirty="0"/>
              <a:t>More complicated</a:t>
            </a:r>
          </a:p>
        </p:txBody>
      </p:sp>
      <p:sp>
        <p:nvSpPr>
          <p:cNvPr id="3" name="Content Placeholder 2">
            <a:extLst>
              <a:ext uri="{FF2B5EF4-FFF2-40B4-BE49-F238E27FC236}">
                <a16:creationId xmlns:a16="http://schemas.microsoft.com/office/drawing/2014/main" id="{2B972B44-E8E7-2C4D-8077-C02C961085C7}"/>
              </a:ext>
            </a:extLst>
          </p:cNvPr>
          <p:cNvSpPr>
            <a:spLocks noGrp="1"/>
          </p:cNvSpPr>
          <p:nvPr>
            <p:ph idx="1"/>
          </p:nvPr>
        </p:nvSpPr>
        <p:spPr>
          <a:xfrm>
            <a:off x="304800" y="1554163"/>
            <a:ext cx="8686800" cy="1074734"/>
          </a:xfrm>
        </p:spPr>
        <p:txBody>
          <a:bodyPr>
            <a:normAutofit lnSpcReduction="10000"/>
          </a:bodyPr>
          <a:lstStyle/>
          <a:p>
            <a:r>
              <a:rPr lang="en-US" dirty="0"/>
              <a:t>Take off, turn left, do 3 </a:t>
            </a:r>
            <a:r>
              <a:rPr lang="en-US" b="1" dirty="0"/>
              <a:t>flips</a:t>
            </a:r>
            <a:r>
              <a:rPr lang="en-US" dirty="0"/>
              <a:t>, then land</a:t>
            </a:r>
          </a:p>
          <a:p>
            <a:pPr lvl="1"/>
            <a:r>
              <a:rPr lang="en-US" dirty="0"/>
              <a:t>Hint: use a loop!</a:t>
            </a:r>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12</a:t>
            </a:fld>
            <a:endParaRPr lang="en-US" dirty="0"/>
          </a:p>
        </p:txBody>
      </p:sp>
      <p:cxnSp>
        <p:nvCxnSpPr>
          <p:cNvPr id="12" name="Straight Arrow Connector 11">
            <a:extLst>
              <a:ext uri="{FF2B5EF4-FFF2-40B4-BE49-F238E27FC236}">
                <a16:creationId xmlns:a16="http://schemas.microsoft.com/office/drawing/2014/main" id="{2E2970AD-5B70-854F-815E-F221E1C9178A}"/>
              </a:ext>
            </a:extLst>
          </p:cNvPr>
          <p:cNvCxnSpPr/>
          <p:nvPr/>
        </p:nvCxnSpPr>
        <p:spPr>
          <a:xfrm flipV="1">
            <a:off x="533400" y="2992366"/>
            <a:ext cx="0" cy="838200"/>
          </a:xfrm>
          <a:prstGeom prst="straightConnector1">
            <a:avLst/>
          </a:prstGeom>
          <a:ln w="317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A3E733-7F24-3E45-B0BA-C09ADE5C8F51}"/>
              </a:ext>
            </a:extLst>
          </p:cNvPr>
          <p:cNvCxnSpPr/>
          <p:nvPr/>
        </p:nvCxnSpPr>
        <p:spPr>
          <a:xfrm flipV="1">
            <a:off x="3810000" y="2892979"/>
            <a:ext cx="0" cy="838200"/>
          </a:xfrm>
          <a:prstGeom prst="straightConnector1">
            <a:avLst/>
          </a:prstGeom>
          <a:ln w="317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9" name="Curved Left Arrow 8">
            <a:extLst>
              <a:ext uri="{FF2B5EF4-FFF2-40B4-BE49-F238E27FC236}">
                <a16:creationId xmlns:a16="http://schemas.microsoft.com/office/drawing/2014/main" id="{8893E61E-F215-944B-A266-44D26FB78A16}"/>
              </a:ext>
            </a:extLst>
          </p:cNvPr>
          <p:cNvSpPr/>
          <p:nvPr/>
        </p:nvSpPr>
        <p:spPr>
          <a:xfrm flipV="1">
            <a:off x="924339" y="2819400"/>
            <a:ext cx="457200" cy="60960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urved Down Arrow 13">
            <a:extLst>
              <a:ext uri="{FF2B5EF4-FFF2-40B4-BE49-F238E27FC236}">
                <a16:creationId xmlns:a16="http://schemas.microsoft.com/office/drawing/2014/main" id="{FB8B8D7A-F06E-DF4F-BF7A-6C0A50DE03BA}"/>
              </a:ext>
            </a:extLst>
          </p:cNvPr>
          <p:cNvSpPr/>
          <p:nvPr/>
        </p:nvSpPr>
        <p:spPr>
          <a:xfrm>
            <a:off x="1600200" y="2883039"/>
            <a:ext cx="523461" cy="3329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a:extLst>
              <a:ext uri="{FF2B5EF4-FFF2-40B4-BE49-F238E27FC236}">
                <a16:creationId xmlns:a16="http://schemas.microsoft.com/office/drawing/2014/main" id="{8A1083D5-0F54-364D-B2D5-9D6C478BF2C4}"/>
              </a:ext>
            </a:extLst>
          </p:cNvPr>
          <p:cNvSpPr/>
          <p:nvPr/>
        </p:nvSpPr>
        <p:spPr>
          <a:xfrm>
            <a:off x="2286000" y="2892979"/>
            <a:ext cx="523461" cy="3329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a:extLst>
              <a:ext uri="{FF2B5EF4-FFF2-40B4-BE49-F238E27FC236}">
                <a16:creationId xmlns:a16="http://schemas.microsoft.com/office/drawing/2014/main" id="{DCD66D56-9313-A64B-A2D0-3617AF97E3E0}"/>
              </a:ext>
            </a:extLst>
          </p:cNvPr>
          <p:cNvSpPr/>
          <p:nvPr/>
        </p:nvSpPr>
        <p:spPr>
          <a:xfrm>
            <a:off x="2961861" y="2892979"/>
            <a:ext cx="523461" cy="3329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2999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BDE4CF-A9B3-C34A-8827-4FD609D05BB2}"/>
              </a:ext>
            </a:extLst>
          </p:cNvPr>
          <p:cNvPicPr>
            <a:picLocks noChangeAspect="1"/>
          </p:cNvPicPr>
          <p:nvPr/>
        </p:nvPicPr>
        <p:blipFill>
          <a:blip r:embed="rId2"/>
          <a:stretch>
            <a:fillRect/>
          </a:stretch>
        </p:blipFill>
        <p:spPr>
          <a:xfrm>
            <a:off x="4334619" y="2812796"/>
            <a:ext cx="4241800" cy="3784600"/>
          </a:xfrm>
          <a:prstGeom prst="rect">
            <a:avLst/>
          </a:prstGeom>
        </p:spPr>
      </p:pic>
      <p:sp>
        <p:nvSpPr>
          <p:cNvPr id="6" name="Rectangle 5">
            <a:extLst>
              <a:ext uri="{FF2B5EF4-FFF2-40B4-BE49-F238E27FC236}">
                <a16:creationId xmlns:a16="http://schemas.microsoft.com/office/drawing/2014/main" id="{7AD0A15C-8B14-0D44-ACB9-BDFC8348CC71}"/>
              </a:ext>
            </a:extLst>
          </p:cNvPr>
          <p:cNvSpPr/>
          <p:nvPr/>
        </p:nvSpPr>
        <p:spPr>
          <a:xfrm>
            <a:off x="4334619" y="2895600"/>
            <a:ext cx="4241800" cy="3578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Do you want to try and write it out first?</a:t>
            </a:r>
          </a:p>
        </p:txBody>
      </p:sp>
      <p:sp>
        <p:nvSpPr>
          <p:cNvPr id="19" name="Content Placeholder 2">
            <a:extLst>
              <a:ext uri="{FF2B5EF4-FFF2-40B4-BE49-F238E27FC236}">
                <a16:creationId xmlns:a16="http://schemas.microsoft.com/office/drawing/2014/main" id="{6779C2E4-A138-5A46-B610-2B62AB577EE4}"/>
              </a:ext>
            </a:extLst>
          </p:cNvPr>
          <p:cNvSpPr txBox="1">
            <a:spLocks/>
          </p:cNvSpPr>
          <p:nvPr/>
        </p:nvSpPr>
        <p:spPr>
          <a:xfrm>
            <a:off x="503097" y="3416134"/>
            <a:ext cx="3306904" cy="2832265"/>
          </a:xfrm>
          <a:prstGeom prst="rect">
            <a:avLst/>
          </a:prstGeom>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dirty="0"/>
              <a:t>The Mission…</a:t>
            </a:r>
          </a:p>
          <a:p>
            <a:pPr lvl="1"/>
            <a:r>
              <a:rPr lang="en-US" dirty="0"/>
              <a:t>Takeoff</a:t>
            </a:r>
          </a:p>
          <a:p>
            <a:pPr lvl="1"/>
            <a:r>
              <a:rPr lang="en-US" b="1" dirty="0"/>
              <a:t>Yaw</a:t>
            </a:r>
            <a:r>
              <a:rPr lang="en-US" dirty="0"/>
              <a:t> left 45°</a:t>
            </a:r>
          </a:p>
          <a:p>
            <a:pPr lvl="1"/>
            <a:r>
              <a:rPr lang="en-US" dirty="0"/>
              <a:t>Flip 3 times</a:t>
            </a:r>
          </a:p>
          <a:p>
            <a:pPr lvl="1"/>
            <a:r>
              <a:rPr lang="en-US" dirty="0"/>
              <a:t>Land!</a:t>
            </a:r>
          </a:p>
          <a:p>
            <a:pPr lvl="1"/>
            <a:r>
              <a:rPr lang="en-US" dirty="0"/>
              <a:t>Wild Applause!</a:t>
            </a:r>
          </a:p>
        </p:txBody>
      </p:sp>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lstStyle/>
          <a:p>
            <a:r>
              <a:rPr lang="en-US" dirty="0"/>
              <a:t>More complicated</a:t>
            </a:r>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13</a:t>
            </a:fld>
            <a:endParaRPr lang="en-US" dirty="0"/>
          </a:p>
        </p:txBody>
      </p:sp>
      <p:cxnSp>
        <p:nvCxnSpPr>
          <p:cNvPr id="12" name="Straight Arrow Connector 11">
            <a:extLst>
              <a:ext uri="{FF2B5EF4-FFF2-40B4-BE49-F238E27FC236}">
                <a16:creationId xmlns:a16="http://schemas.microsoft.com/office/drawing/2014/main" id="{2E2970AD-5B70-854F-815E-F221E1C9178A}"/>
              </a:ext>
            </a:extLst>
          </p:cNvPr>
          <p:cNvCxnSpPr/>
          <p:nvPr/>
        </p:nvCxnSpPr>
        <p:spPr>
          <a:xfrm flipV="1">
            <a:off x="533400" y="1614621"/>
            <a:ext cx="0" cy="838200"/>
          </a:xfrm>
          <a:prstGeom prst="straightConnector1">
            <a:avLst/>
          </a:prstGeom>
          <a:ln w="317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A3E733-7F24-3E45-B0BA-C09ADE5C8F51}"/>
              </a:ext>
            </a:extLst>
          </p:cNvPr>
          <p:cNvCxnSpPr/>
          <p:nvPr/>
        </p:nvCxnSpPr>
        <p:spPr>
          <a:xfrm flipV="1">
            <a:off x="3810000" y="1614621"/>
            <a:ext cx="0" cy="838200"/>
          </a:xfrm>
          <a:prstGeom prst="straightConnector1">
            <a:avLst/>
          </a:prstGeom>
          <a:ln w="317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9" name="Curved Left Arrow 8">
            <a:extLst>
              <a:ext uri="{FF2B5EF4-FFF2-40B4-BE49-F238E27FC236}">
                <a16:creationId xmlns:a16="http://schemas.microsoft.com/office/drawing/2014/main" id="{8893E61E-F215-944B-A266-44D26FB78A16}"/>
              </a:ext>
            </a:extLst>
          </p:cNvPr>
          <p:cNvSpPr/>
          <p:nvPr/>
        </p:nvSpPr>
        <p:spPr>
          <a:xfrm flipV="1">
            <a:off x="924339" y="1728921"/>
            <a:ext cx="457200" cy="60960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urved Down Arrow 13">
            <a:extLst>
              <a:ext uri="{FF2B5EF4-FFF2-40B4-BE49-F238E27FC236}">
                <a16:creationId xmlns:a16="http://schemas.microsoft.com/office/drawing/2014/main" id="{FB8B8D7A-F06E-DF4F-BF7A-6C0A50DE03BA}"/>
              </a:ext>
            </a:extLst>
          </p:cNvPr>
          <p:cNvSpPr/>
          <p:nvPr/>
        </p:nvSpPr>
        <p:spPr>
          <a:xfrm>
            <a:off x="1600200" y="1867243"/>
            <a:ext cx="523461" cy="3329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a:extLst>
              <a:ext uri="{FF2B5EF4-FFF2-40B4-BE49-F238E27FC236}">
                <a16:creationId xmlns:a16="http://schemas.microsoft.com/office/drawing/2014/main" id="{8A1083D5-0F54-364D-B2D5-9D6C478BF2C4}"/>
              </a:ext>
            </a:extLst>
          </p:cNvPr>
          <p:cNvSpPr/>
          <p:nvPr/>
        </p:nvSpPr>
        <p:spPr>
          <a:xfrm>
            <a:off x="2286000" y="1867243"/>
            <a:ext cx="523461" cy="3329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a:extLst>
              <a:ext uri="{FF2B5EF4-FFF2-40B4-BE49-F238E27FC236}">
                <a16:creationId xmlns:a16="http://schemas.microsoft.com/office/drawing/2014/main" id="{DCD66D56-9313-A64B-A2D0-3617AF97E3E0}"/>
              </a:ext>
            </a:extLst>
          </p:cNvPr>
          <p:cNvSpPr/>
          <p:nvPr/>
        </p:nvSpPr>
        <p:spPr>
          <a:xfrm>
            <a:off x="2961861" y="1867243"/>
            <a:ext cx="523461" cy="33295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7967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677F-B8C6-2D41-A421-C8DBB445778F}"/>
              </a:ext>
            </a:extLst>
          </p:cNvPr>
          <p:cNvSpPr>
            <a:spLocks noGrp="1"/>
          </p:cNvSpPr>
          <p:nvPr>
            <p:ph type="title"/>
          </p:nvPr>
        </p:nvSpPr>
        <p:spPr/>
        <p:txBody>
          <a:bodyPr/>
          <a:lstStyle/>
          <a:p>
            <a:r>
              <a:rPr lang="en-US" dirty="0"/>
              <a:t>To Infinity... &amp; Beyond!</a:t>
            </a:r>
          </a:p>
        </p:txBody>
      </p:sp>
      <p:sp>
        <p:nvSpPr>
          <p:cNvPr id="3" name="Content Placeholder 2">
            <a:extLst>
              <a:ext uri="{FF2B5EF4-FFF2-40B4-BE49-F238E27FC236}">
                <a16:creationId xmlns:a16="http://schemas.microsoft.com/office/drawing/2014/main" id="{DA226B5B-68AC-8440-BDDF-BEB81D80A577}"/>
              </a:ext>
            </a:extLst>
          </p:cNvPr>
          <p:cNvSpPr>
            <a:spLocks noGrp="1"/>
          </p:cNvSpPr>
          <p:nvPr>
            <p:ph idx="1"/>
          </p:nvPr>
        </p:nvSpPr>
        <p:spPr>
          <a:xfrm>
            <a:off x="609600" y="3124200"/>
            <a:ext cx="4038600" cy="2955925"/>
          </a:xfrm>
        </p:spPr>
        <p:txBody>
          <a:bodyPr>
            <a:normAutofit/>
          </a:bodyPr>
          <a:lstStyle/>
          <a:p>
            <a:r>
              <a:rPr lang="en-US" sz="4000" dirty="0"/>
              <a:t>Throw and Go</a:t>
            </a:r>
          </a:p>
          <a:p>
            <a:r>
              <a:rPr lang="en-US" sz="4000" dirty="0"/>
              <a:t>Bounce</a:t>
            </a:r>
          </a:p>
          <a:p>
            <a:r>
              <a:rPr lang="en-US" sz="4000" dirty="0"/>
              <a:t>Land on your hand!</a:t>
            </a:r>
          </a:p>
        </p:txBody>
      </p:sp>
      <p:sp>
        <p:nvSpPr>
          <p:cNvPr id="4" name="Slide Number Placeholder 3">
            <a:extLst>
              <a:ext uri="{FF2B5EF4-FFF2-40B4-BE49-F238E27FC236}">
                <a16:creationId xmlns:a16="http://schemas.microsoft.com/office/drawing/2014/main" id="{45601DBA-7845-BB42-922E-24451E0C5FB4}"/>
              </a:ext>
            </a:extLst>
          </p:cNvPr>
          <p:cNvSpPr>
            <a:spLocks noGrp="1"/>
          </p:cNvSpPr>
          <p:nvPr>
            <p:ph type="sldNum" sz="quarter" idx="12"/>
          </p:nvPr>
        </p:nvSpPr>
        <p:spPr/>
        <p:txBody>
          <a:bodyPr/>
          <a:lstStyle/>
          <a:p>
            <a:fld id="{CF7A2BDD-D331-44F0-96AA-4FB4ED497064}" type="slidenum">
              <a:rPr lang="en-US" smtClean="0"/>
              <a:pPr/>
              <a:t>14</a:t>
            </a:fld>
            <a:endParaRPr lang="en-US" dirty="0"/>
          </a:p>
        </p:txBody>
      </p:sp>
      <p:sp>
        <p:nvSpPr>
          <p:cNvPr id="5" name="Content Placeholder 2">
            <a:extLst>
              <a:ext uri="{FF2B5EF4-FFF2-40B4-BE49-F238E27FC236}">
                <a16:creationId xmlns:a16="http://schemas.microsoft.com/office/drawing/2014/main" id="{A033DE33-29D1-C147-9B90-C4B232D9962C}"/>
              </a:ext>
            </a:extLst>
          </p:cNvPr>
          <p:cNvSpPr txBox="1">
            <a:spLocks/>
          </p:cNvSpPr>
          <p:nvPr/>
        </p:nvSpPr>
        <p:spPr>
          <a:xfrm>
            <a:off x="457200" y="17065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sz="3600" dirty="0"/>
              <a:t>What we can do 'manually' ?</a:t>
            </a:r>
          </a:p>
          <a:p>
            <a:pPr lvl="1"/>
            <a:r>
              <a:rPr lang="en-US" sz="3200" dirty="0" err="1"/>
              <a:t>DroneBlocks</a:t>
            </a:r>
            <a:r>
              <a:rPr lang="en-US" sz="3200" dirty="0"/>
              <a:t> doesn't support these yet:</a:t>
            </a:r>
          </a:p>
        </p:txBody>
      </p:sp>
      <p:sp>
        <p:nvSpPr>
          <p:cNvPr id="7" name="Content Placeholder 2">
            <a:extLst>
              <a:ext uri="{FF2B5EF4-FFF2-40B4-BE49-F238E27FC236}">
                <a16:creationId xmlns:a16="http://schemas.microsoft.com/office/drawing/2014/main" id="{DB1F05C6-25E4-C64B-BCA0-F01090E185F2}"/>
              </a:ext>
            </a:extLst>
          </p:cNvPr>
          <p:cNvSpPr txBox="1">
            <a:spLocks/>
          </p:cNvSpPr>
          <p:nvPr/>
        </p:nvSpPr>
        <p:spPr>
          <a:xfrm>
            <a:off x="4800600" y="3111335"/>
            <a:ext cx="4038600" cy="295592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sz="4000" dirty="0"/>
              <a:t>Flips</a:t>
            </a:r>
          </a:p>
          <a:p>
            <a:r>
              <a:rPr lang="en-US" sz="4000" dirty="0"/>
              <a:t>Take pictures</a:t>
            </a:r>
          </a:p>
          <a:p>
            <a:r>
              <a:rPr lang="en-US" sz="4000" dirty="0"/>
              <a:t>Take videos</a:t>
            </a:r>
          </a:p>
        </p:txBody>
      </p:sp>
    </p:spTree>
    <p:extLst>
      <p:ext uri="{BB962C8B-B14F-4D97-AF65-F5344CB8AC3E}">
        <p14:creationId xmlns:p14="http://schemas.microsoft.com/office/powerpoint/2010/main" val="280425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677F-B8C6-2D41-A421-C8DBB445778F}"/>
              </a:ext>
            </a:extLst>
          </p:cNvPr>
          <p:cNvSpPr>
            <a:spLocks noGrp="1"/>
          </p:cNvSpPr>
          <p:nvPr>
            <p:ph type="title"/>
          </p:nvPr>
        </p:nvSpPr>
        <p:spPr/>
        <p:txBody>
          <a:bodyPr/>
          <a:lstStyle/>
          <a:p>
            <a:r>
              <a:rPr lang="en-US" dirty="0"/>
              <a:t>BASIC FLIGHT DEMO</a:t>
            </a:r>
          </a:p>
        </p:txBody>
      </p:sp>
      <p:sp>
        <p:nvSpPr>
          <p:cNvPr id="4" name="Slide Number Placeholder 3">
            <a:extLst>
              <a:ext uri="{FF2B5EF4-FFF2-40B4-BE49-F238E27FC236}">
                <a16:creationId xmlns:a16="http://schemas.microsoft.com/office/drawing/2014/main" id="{45601DBA-7845-BB42-922E-24451E0C5FB4}"/>
              </a:ext>
            </a:extLst>
          </p:cNvPr>
          <p:cNvSpPr>
            <a:spLocks noGrp="1"/>
          </p:cNvSpPr>
          <p:nvPr>
            <p:ph type="sldNum" sz="quarter" idx="12"/>
          </p:nvPr>
        </p:nvSpPr>
        <p:spPr/>
        <p:txBody>
          <a:bodyPr/>
          <a:lstStyle/>
          <a:p>
            <a:fld id="{CF7A2BDD-D331-44F0-96AA-4FB4ED497064}" type="slidenum">
              <a:rPr lang="en-US" smtClean="0"/>
              <a:pPr/>
              <a:t>15</a:t>
            </a:fld>
            <a:endParaRPr lang="en-US" dirty="0"/>
          </a:p>
        </p:txBody>
      </p:sp>
      <p:sp>
        <p:nvSpPr>
          <p:cNvPr id="5" name="Content Placeholder 2">
            <a:extLst>
              <a:ext uri="{FF2B5EF4-FFF2-40B4-BE49-F238E27FC236}">
                <a16:creationId xmlns:a16="http://schemas.microsoft.com/office/drawing/2014/main" id="{A033DE33-29D1-C147-9B90-C4B232D9962C}"/>
              </a:ext>
            </a:extLst>
          </p:cNvPr>
          <p:cNvSpPr txBox="1">
            <a:spLocks/>
          </p:cNvSpPr>
          <p:nvPr/>
        </p:nvSpPr>
        <p:spPr>
          <a:xfrm>
            <a:off x="457200" y="1706562"/>
            <a:ext cx="8305800" cy="45418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sz="3600" b="1" dirty="0"/>
              <a:t>I'm going to do a quick demo</a:t>
            </a:r>
            <a:r>
              <a:rPr lang="en-US" sz="3600" dirty="0"/>
              <a:t>, using my iPhone on the projector screen.</a:t>
            </a:r>
          </a:p>
          <a:p>
            <a:pPr lvl="1"/>
            <a:r>
              <a:rPr lang="en-US" sz="3200" dirty="0"/>
              <a:t>Takeoff</a:t>
            </a:r>
            <a:endParaRPr lang="en-US" dirty="0"/>
          </a:p>
          <a:p>
            <a:pPr lvl="1"/>
            <a:r>
              <a:rPr lang="en-US" sz="3200" dirty="0"/>
              <a:t>Turning (also called what?)</a:t>
            </a:r>
          </a:p>
          <a:p>
            <a:pPr lvl="1"/>
            <a:r>
              <a:rPr lang="en-US" sz="3200" dirty="0"/>
              <a:t>Moving </a:t>
            </a:r>
          </a:p>
          <a:p>
            <a:pPr lvl="1"/>
            <a:r>
              <a:rPr lang="en-US" sz="3200" dirty="0"/>
              <a:t>Landing</a:t>
            </a:r>
          </a:p>
        </p:txBody>
      </p:sp>
    </p:spTree>
    <p:extLst>
      <p:ext uri="{BB962C8B-B14F-4D97-AF65-F5344CB8AC3E}">
        <p14:creationId xmlns:p14="http://schemas.microsoft.com/office/powerpoint/2010/main" val="266367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677F-B8C6-2D41-A421-C8DBB445778F}"/>
              </a:ext>
            </a:extLst>
          </p:cNvPr>
          <p:cNvSpPr>
            <a:spLocks noGrp="1"/>
          </p:cNvSpPr>
          <p:nvPr>
            <p:ph type="title"/>
          </p:nvPr>
        </p:nvSpPr>
        <p:spPr/>
        <p:txBody>
          <a:bodyPr/>
          <a:lstStyle/>
          <a:p>
            <a:r>
              <a:rPr lang="en-US" dirty="0"/>
              <a:t>More features</a:t>
            </a:r>
          </a:p>
        </p:txBody>
      </p:sp>
      <p:sp>
        <p:nvSpPr>
          <p:cNvPr id="4" name="Slide Number Placeholder 3">
            <a:extLst>
              <a:ext uri="{FF2B5EF4-FFF2-40B4-BE49-F238E27FC236}">
                <a16:creationId xmlns:a16="http://schemas.microsoft.com/office/drawing/2014/main" id="{45601DBA-7845-BB42-922E-24451E0C5FB4}"/>
              </a:ext>
            </a:extLst>
          </p:cNvPr>
          <p:cNvSpPr>
            <a:spLocks noGrp="1"/>
          </p:cNvSpPr>
          <p:nvPr>
            <p:ph type="sldNum" sz="quarter" idx="12"/>
          </p:nvPr>
        </p:nvSpPr>
        <p:spPr/>
        <p:txBody>
          <a:bodyPr/>
          <a:lstStyle/>
          <a:p>
            <a:fld id="{CF7A2BDD-D331-44F0-96AA-4FB4ED497064}" type="slidenum">
              <a:rPr lang="en-US" smtClean="0"/>
              <a:pPr/>
              <a:t>16</a:t>
            </a:fld>
            <a:endParaRPr lang="en-US" dirty="0"/>
          </a:p>
        </p:txBody>
      </p:sp>
      <p:sp>
        <p:nvSpPr>
          <p:cNvPr id="5" name="Content Placeholder 2">
            <a:extLst>
              <a:ext uri="{FF2B5EF4-FFF2-40B4-BE49-F238E27FC236}">
                <a16:creationId xmlns:a16="http://schemas.microsoft.com/office/drawing/2014/main" id="{A033DE33-29D1-C147-9B90-C4B232D9962C}"/>
              </a:ext>
            </a:extLst>
          </p:cNvPr>
          <p:cNvSpPr txBox="1">
            <a:spLocks/>
          </p:cNvSpPr>
          <p:nvPr/>
        </p:nvSpPr>
        <p:spPr>
          <a:xfrm>
            <a:off x="457200" y="1706562"/>
            <a:ext cx="8305800" cy="45418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sz="3600" b="1" dirty="0"/>
              <a:t>Throw and Go</a:t>
            </a:r>
          </a:p>
          <a:p>
            <a:r>
              <a:rPr lang="en-US" sz="3600" b="1" dirty="0"/>
              <a:t>Bounce mode</a:t>
            </a:r>
          </a:p>
          <a:p>
            <a:r>
              <a:rPr lang="en-US" sz="3600" b="1" dirty="0"/>
              <a:t>Land on your hand</a:t>
            </a:r>
          </a:p>
          <a:p>
            <a:r>
              <a:rPr lang="en-US" sz="3600" b="1" dirty="0"/>
              <a:t>Flips</a:t>
            </a:r>
          </a:p>
          <a:p>
            <a:r>
              <a:rPr lang="en-US" sz="3600" b="1" dirty="0"/>
              <a:t>Take Picture</a:t>
            </a:r>
          </a:p>
          <a:p>
            <a:r>
              <a:rPr lang="en-US" sz="3600" b="1"/>
              <a:t>Take Video</a:t>
            </a:r>
            <a:endParaRPr lang="en-US" sz="3200" dirty="0"/>
          </a:p>
        </p:txBody>
      </p:sp>
    </p:spTree>
    <p:extLst>
      <p:ext uri="{BB962C8B-B14F-4D97-AF65-F5344CB8AC3E}">
        <p14:creationId xmlns:p14="http://schemas.microsoft.com/office/powerpoint/2010/main" val="2407631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677F-B8C6-2D41-A421-C8DBB445778F}"/>
              </a:ext>
            </a:extLst>
          </p:cNvPr>
          <p:cNvSpPr>
            <a:spLocks noGrp="1"/>
          </p:cNvSpPr>
          <p:nvPr>
            <p:ph type="title"/>
          </p:nvPr>
        </p:nvSpPr>
        <p:spPr/>
        <p:txBody>
          <a:bodyPr/>
          <a:lstStyle/>
          <a:p>
            <a:r>
              <a:rPr lang="en-US" dirty="0"/>
              <a:t>SHARING THE DRONES</a:t>
            </a:r>
          </a:p>
        </p:txBody>
      </p:sp>
      <p:sp>
        <p:nvSpPr>
          <p:cNvPr id="4" name="Slide Number Placeholder 3">
            <a:extLst>
              <a:ext uri="{FF2B5EF4-FFF2-40B4-BE49-F238E27FC236}">
                <a16:creationId xmlns:a16="http://schemas.microsoft.com/office/drawing/2014/main" id="{45601DBA-7845-BB42-922E-24451E0C5FB4}"/>
              </a:ext>
            </a:extLst>
          </p:cNvPr>
          <p:cNvSpPr>
            <a:spLocks noGrp="1"/>
          </p:cNvSpPr>
          <p:nvPr>
            <p:ph type="sldNum" sz="quarter" idx="12"/>
          </p:nvPr>
        </p:nvSpPr>
        <p:spPr/>
        <p:txBody>
          <a:bodyPr/>
          <a:lstStyle/>
          <a:p>
            <a:fld id="{CF7A2BDD-D331-44F0-96AA-4FB4ED497064}" type="slidenum">
              <a:rPr lang="en-US" smtClean="0"/>
              <a:pPr/>
              <a:t>17</a:t>
            </a:fld>
            <a:endParaRPr lang="en-US" dirty="0"/>
          </a:p>
        </p:txBody>
      </p:sp>
      <p:sp>
        <p:nvSpPr>
          <p:cNvPr id="5" name="Content Placeholder 2">
            <a:extLst>
              <a:ext uri="{FF2B5EF4-FFF2-40B4-BE49-F238E27FC236}">
                <a16:creationId xmlns:a16="http://schemas.microsoft.com/office/drawing/2014/main" id="{A033DE33-29D1-C147-9B90-C4B232D9962C}"/>
              </a:ext>
            </a:extLst>
          </p:cNvPr>
          <p:cNvSpPr txBox="1">
            <a:spLocks/>
          </p:cNvSpPr>
          <p:nvPr/>
        </p:nvSpPr>
        <p:spPr>
          <a:xfrm>
            <a:off x="457200" y="17065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sz="3200" dirty="0"/>
              <a:t>Each drone flight needs THREE people</a:t>
            </a:r>
          </a:p>
          <a:p>
            <a:pPr lvl="1"/>
            <a:r>
              <a:rPr lang="en-US" dirty="0"/>
              <a:t>Pilot (person holding the iPhone / iPad)</a:t>
            </a:r>
          </a:p>
          <a:p>
            <a:pPr lvl="1"/>
            <a:r>
              <a:rPr lang="en-US" dirty="0"/>
              <a:t>Co-Pilot (person watching the flight)</a:t>
            </a:r>
          </a:p>
          <a:p>
            <a:pPr lvl="1"/>
            <a:r>
              <a:rPr lang="en-US" dirty="0"/>
              <a:t>Search &amp; Rescue (person to follow drone!)</a:t>
            </a:r>
          </a:p>
          <a:p>
            <a:r>
              <a:rPr lang="en-US" dirty="0"/>
              <a:t>Rules of flight:</a:t>
            </a:r>
          </a:p>
          <a:p>
            <a:pPr lvl="1"/>
            <a:r>
              <a:rPr lang="en-US" dirty="0"/>
              <a:t>Stay away from other drones!</a:t>
            </a:r>
          </a:p>
          <a:p>
            <a:pPr lvl="1"/>
            <a:r>
              <a:rPr lang="en-US" dirty="0"/>
              <a:t>You may take pictures</a:t>
            </a:r>
          </a:p>
          <a:p>
            <a:pPr lvl="1"/>
            <a:r>
              <a:rPr lang="en-US" dirty="0"/>
              <a:t>Land as soon as "SWITCH" is called!</a:t>
            </a:r>
          </a:p>
          <a:p>
            <a:pPr lvl="1"/>
            <a:endParaRPr lang="en-US" dirty="0"/>
          </a:p>
        </p:txBody>
      </p:sp>
    </p:spTree>
    <p:extLst>
      <p:ext uri="{BB962C8B-B14F-4D97-AF65-F5344CB8AC3E}">
        <p14:creationId xmlns:p14="http://schemas.microsoft.com/office/powerpoint/2010/main" val="115587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677F-B8C6-2D41-A421-C8DBB445778F}"/>
              </a:ext>
            </a:extLst>
          </p:cNvPr>
          <p:cNvSpPr>
            <a:spLocks noGrp="1"/>
          </p:cNvSpPr>
          <p:nvPr>
            <p:ph type="title"/>
          </p:nvPr>
        </p:nvSpPr>
        <p:spPr/>
        <p:txBody>
          <a:bodyPr/>
          <a:lstStyle/>
          <a:p>
            <a:r>
              <a:rPr lang="en-US" dirty="0"/>
              <a:t>WRAP-UP</a:t>
            </a:r>
          </a:p>
        </p:txBody>
      </p:sp>
      <p:sp>
        <p:nvSpPr>
          <p:cNvPr id="3" name="Content Placeholder 2">
            <a:extLst>
              <a:ext uri="{FF2B5EF4-FFF2-40B4-BE49-F238E27FC236}">
                <a16:creationId xmlns:a16="http://schemas.microsoft.com/office/drawing/2014/main" id="{DA226B5B-68AC-8440-BDDF-BEB81D80A577}"/>
              </a:ext>
            </a:extLst>
          </p:cNvPr>
          <p:cNvSpPr>
            <a:spLocks noGrp="1"/>
          </p:cNvSpPr>
          <p:nvPr>
            <p:ph idx="1"/>
          </p:nvPr>
        </p:nvSpPr>
        <p:spPr/>
        <p:txBody>
          <a:bodyPr>
            <a:normAutofit/>
          </a:bodyPr>
          <a:lstStyle/>
          <a:p>
            <a:r>
              <a:rPr lang="en-US" sz="3600" dirty="0"/>
              <a:t>Your Scratch accounts are </a:t>
            </a:r>
            <a:r>
              <a:rPr lang="en-US" sz="3600" b="1" dirty="0"/>
              <a:t>YOURS</a:t>
            </a:r>
            <a:r>
              <a:rPr lang="en-US" sz="3600" dirty="0"/>
              <a:t>, please continue to use them to expand your programming skills!</a:t>
            </a:r>
          </a:p>
          <a:p>
            <a:r>
              <a:rPr lang="en-US" sz="3600" dirty="0"/>
              <a:t>I will add some other projects into the shared Studio as samples to play with.</a:t>
            </a:r>
          </a:p>
          <a:p>
            <a:r>
              <a:rPr lang="en-US" sz="3600" dirty="0"/>
              <a:t>All Remixes have comments waiting for you!</a:t>
            </a:r>
          </a:p>
          <a:p>
            <a:pPr marL="0" indent="0">
              <a:buNone/>
            </a:pPr>
            <a:endParaRPr lang="en-US" sz="3600" dirty="0"/>
          </a:p>
        </p:txBody>
      </p:sp>
      <p:sp>
        <p:nvSpPr>
          <p:cNvPr id="4" name="Slide Number Placeholder 3">
            <a:extLst>
              <a:ext uri="{FF2B5EF4-FFF2-40B4-BE49-F238E27FC236}">
                <a16:creationId xmlns:a16="http://schemas.microsoft.com/office/drawing/2014/main" id="{45601DBA-7845-BB42-922E-24451E0C5FB4}"/>
              </a:ext>
            </a:extLst>
          </p:cNvPr>
          <p:cNvSpPr>
            <a:spLocks noGrp="1"/>
          </p:cNvSpPr>
          <p:nvPr>
            <p:ph type="sldNum" sz="quarter" idx="12"/>
          </p:nvPr>
        </p:nvSpPr>
        <p:spPr/>
        <p:txBody>
          <a:bodyPr/>
          <a:lstStyle/>
          <a:p>
            <a:fld id="{CF7A2BDD-D331-44F0-96AA-4FB4ED497064}" type="slidenum">
              <a:rPr lang="en-US" smtClean="0"/>
              <a:pPr/>
              <a:t>18</a:t>
            </a:fld>
            <a:endParaRPr lang="en-US" dirty="0"/>
          </a:p>
        </p:txBody>
      </p:sp>
    </p:spTree>
    <p:extLst>
      <p:ext uri="{BB962C8B-B14F-4D97-AF65-F5344CB8AC3E}">
        <p14:creationId xmlns:p14="http://schemas.microsoft.com/office/powerpoint/2010/main" val="263824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197599"/>
            <a:ext cx="8686800" cy="838200"/>
          </a:xfrm>
        </p:spPr>
        <p:txBody>
          <a:bodyPr>
            <a:noAutofit/>
          </a:bodyPr>
          <a:lstStyle/>
          <a:p>
            <a:pPr eaLnBrk="1" hangingPunct="1"/>
            <a:r>
              <a:rPr lang="en-US" altLang="x-none" sz="2800" dirty="0"/>
              <a:t>WE DID IT!</a:t>
            </a:r>
          </a:p>
        </p:txBody>
      </p:sp>
      <p:sp>
        <p:nvSpPr>
          <p:cNvPr id="5" name="Rectangle 4">
            <a:extLst>
              <a:ext uri="{FF2B5EF4-FFF2-40B4-BE49-F238E27FC236}">
                <a16:creationId xmlns:a16="http://schemas.microsoft.com/office/drawing/2014/main" id="{3CA16679-2C46-2E4B-B1F4-7BEC6082AEC4}"/>
              </a:ext>
            </a:extLst>
          </p:cNvPr>
          <p:cNvSpPr/>
          <p:nvPr/>
        </p:nvSpPr>
        <p:spPr>
          <a:xfrm>
            <a:off x="457200" y="1219200"/>
            <a:ext cx="7391400" cy="5016758"/>
          </a:xfrm>
          <a:prstGeom prst="rect">
            <a:avLst/>
          </a:prstGeom>
        </p:spPr>
        <p:txBody>
          <a:bodyPr wrap="square">
            <a:spAutoFit/>
          </a:bodyPr>
          <a:lstStyle/>
          <a:p>
            <a:pPr marL="640080" indent="-640080">
              <a:buFont typeface="+mj-lt"/>
              <a:buAutoNum type="arabicPeriod"/>
            </a:pPr>
            <a:r>
              <a:rPr lang="en-US" sz="3200" dirty="0">
                <a:solidFill>
                  <a:schemeClr val="bg1">
                    <a:lumMod val="85000"/>
                  </a:schemeClr>
                </a:solidFill>
                <a:latin typeface="Franklin Gothic Book" panose="020B0503020102020204" pitchFamily="34" charset="0"/>
              </a:rPr>
              <a:t>Binary Numbers+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Algorithms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How does the Internet work?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Animate your name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Make it fly ✔️</a:t>
            </a:r>
            <a:endParaRPr lang="en-US" sz="32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Make it fly (part 2) ✔️</a:t>
            </a:r>
            <a:endParaRPr lang="en-US" sz="32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Create a virtual pet(part1) ✔️</a:t>
            </a:r>
            <a:endParaRPr lang="en-US" sz="32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Create a virtual pet(123)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Conan the Librarian ✔️</a:t>
            </a:r>
            <a:endParaRPr lang="en-US" sz="32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Drones and more! ✔️</a:t>
            </a:r>
          </a:p>
        </p:txBody>
      </p:sp>
      <p:sp>
        <p:nvSpPr>
          <p:cNvPr id="2" name="Slide Number Placeholder 1">
            <a:extLst>
              <a:ext uri="{FF2B5EF4-FFF2-40B4-BE49-F238E27FC236}">
                <a16:creationId xmlns:a16="http://schemas.microsoft.com/office/drawing/2014/main" id="{F367C038-3D6E-484B-9E5F-7C4D75049E2C}"/>
              </a:ext>
            </a:extLst>
          </p:cNvPr>
          <p:cNvSpPr>
            <a:spLocks noGrp="1"/>
          </p:cNvSpPr>
          <p:nvPr>
            <p:ph type="sldNum" sz="quarter" idx="12"/>
          </p:nvPr>
        </p:nvSpPr>
        <p:spPr/>
        <p:txBody>
          <a:bodyPr/>
          <a:lstStyle/>
          <a:p>
            <a:fld id="{CF7A2BDD-D331-44F0-96AA-4FB4ED497064}" type="slidenum">
              <a:rPr lang="en-US" smtClean="0"/>
              <a:pPr/>
              <a:t>19</a:t>
            </a:fld>
            <a:endParaRPr lang="en-US" dirty="0"/>
          </a:p>
        </p:txBody>
      </p:sp>
    </p:spTree>
    <p:extLst>
      <p:ext uri="{BB962C8B-B14F-4D97-AF65-F5344CB8AC3E}">
        <p14:creationId xmlns:p14="http://schemas.microsoft.com/office/powerpoint/2010/main" val="239753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197599"/>
            <a:ext cx="8686800" cy="838200"/>
          </a:xfrm>
        </p:spPr>
        <p:txBody>
          <a:bodyPr>
            <a:noAutofit/>
          </a:bodyPr>
          <a:lstStyle/>
          <a:p>
            <a:pPr eaLnBrk="1" hangingPunct="1"/>
            <a:r>
              <a:rPr lang="en-US" altLang="x-none" sz="2800" dirty="0"/>
              <a:t>LESSON SUMMARY – The </a:t>
            </a:r>
            <a:r>
              <a:rPr lang="en-US" altLang="x-none" sz="2800" b="1" dirty="0"/>
              <a:t>BIG</a:t>
            </a:r>
            <a:r>
              <a:rPr lang="en-US" altLang="x-none" sz="2800" dirty="0"/>
              <a:t> Picture</a:t>
            </a:r>
          </a:p>
        </p:txBody>
      </p:sp>
      <p:sp>
        <p:nvSpPr>
          <p:cNvPr id="5" name="Rectangle 4">
            <a:extLst>
              <a:ext uri="{FF2B5EF4-FFF2-40B4-BE49-F238E27FC236}">
                <a16:creationId xmlns:a16="http://schemas.microsoft.com/office/drawing/2014/main" id="{3CA16679-2C46-2E4B-B1F4-7BEC6082AEC4}"/>
              </a:ext>
            </a:extLst>
          </p:cNvPr>
          <p:cNvSpPr/>
          <p:nvPr/>
        </p:nvSpPr>
        <p:spPr>
          <a:xfrm>
            <a:off x="457200" y="1219200"/>
            <a:ext cx="7391400" cy="5016758"/>
          </a:xfrm>
          <a:prstGeom prst="rect">
            <a:avLst/>
          </a:prstGeom>
        </p:spPr>
        <p:txBody>
          <a:bodyPr wrap="square">
            <a:spAutoFit/>
          </a:bodyPr>
          <a:lstStyle/>
          <a:p>
            <a:pPr marL="640080" indent="-640080">
              <a:buFont typeface="+mj-lt"/>
              <a:buAutoNum type="arabicPeriod"/>
            </a:pPr>
            <a:r>
              <a:rPr lang="en-US" sz="3200" dirty="0">
                <a:solidFill>
                  <a:schemeClr val="bg1">
                    <a:lumMod val="85000"/>
                  </a:schemeClr>
                </a:solidFill>
                <a:latin typeface="Franklin Gothic Book" panose="020B0503020102020204" pitchFamily="34" charset="0"/>
              </a:rPr>
              <a:t>Binary Numbers+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Algorithms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How does the Internet work?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Animate your name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Make it fly ✔️</a:t>
            </a:r>
            <a:endParaRPr lang="en-US" sz="32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Make it fly (part 2) ✔️</a:t>
            </a:r>
            <a:endParaRPr lang="en-US" sz="32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Create a virtual pet(part1) ✔️</a:t>
            </a:r>
            <a:endParaRPr lang="en-US" sz="32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Create a virtual pet(123) ✔️</a:t>
            </a:r>
          </a:p>
          <a:p>
            <a:pPr marL="640080" indent="-640080">
              <a:buFont typeface="+mj-lt"/>
              <a:buAutoNum type="arabicPeriod"/>
            </a:pPr>
            <a:r>
              <a:rPr lang="en-US" sz="3200" dirty="0">
                <a:solidFill>
                  <a:schemeClr val="bg1">
                    <a:lumMod val="85000"/>
                  </a:schemeClr>
                </a:solidFill>
                <a:latin typeface="Franklin Gothic Book" panose="020B0503020102020204" pitchFamily="34" charset="0"/>
              </a:rPr>
              <a:t>Scratch - Conan the Librarian ✔️</a:t>
            </a:r>
            <a:endParaRPr lang="en-US" sz="3200" b="1" dirty="0">
              <a:solidFill>
                <a:schemeClr val="accent1">
                  <a:lumMod val="75000"/>
                </a:schemeClr>
              </a:solidFill>
              <a:latin typeface="Franklin Gothic Book" panose="020B0503020102020204" pitchFamily="34" charset="0"/>
            </a:endParaRPr>
          </a:p>
          <a:p>
            <a:pPr marL="640080" indent="-640080">
              <a:buFont typeface="+mj-lt"/>
              <a:buAutoNum type="arabicPeriod"/>
            </a:pPr>
            <a:r>
              <a:rPr lang="en-US" sz="3200" b="1" dirty="0">
                <a:solidFill>
                  <a:schemeClr val="accent1">
                    <a:lumMod val="75000"/>
                  </a:schemeClr>
                </a:solidFill>
                <a:latin typeface="Franklin Gothic Book" panose="020B0503020102020204" pitchFamily="34" charset="0"/>
              </a:rPr>
              <a:t>Drones and more</a:t>
            </a:r>
            <a:r>
              <a:rPr lang="en-US" sz="3200" dirty="0">
                <a:solidFill>
                  <a:srgbClr val="4E5B6F"/>
                </a:solidFill>
                <a:latin typeface="Franklin Gothic Book" panose="020B0503020102020204" pitchFamily="34" charset="0"/>
              </a:rPr>
              <a:t>!</a:t>
            </a:r>
            <a:endParaRPr lang="en-US" sz="3200" b="1" dirty="0">
              <a:solidFill>
                <a:srgbClr val="4E5B6F"/>
              </a:solidFill>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F367C038-3D6E-484B-9E5F-7C4D75049E2C}"/>
              </a:ext>
            </a:extLst>
          </p:cNvPr>
          <p:cNvSpPr>
            <a:spLocks noGrp="1"/>
          </p:cNvSpPr>
          <p:nvPr>
            <p:ph type="sldNum" sz="quarter" idx="12"/>
          </p:nvPr>
        </p:nvSpPr>
        <p:spPr/>
        <p:txBody>
          <a:bodyPr/>
          <a:lstStyle/>
          <a:p>
            <a:fld id="{CF7A2BDD-D331-44F0-96AA-4FB4ED497064}" type="slidenum">
              <a:rPr lang="en-US" smtClean="0"/>
              <a:pPr/>
              <a:t>2</a:t>
            </a:fld>
            <a:endParaRPr lang="en-US" dirty="0"/>
          </a:p>
        </p:txBody>
      </p:sp>
    </p:spTree>
    <p:extLst>
      <p:ext uri="{BB962C8B-B14F-4D97-AF65-F5344CB8AC3E}">
        <p14:creationId xmlns:p14="http://schemas.microsoft.com/office/powerpoint/2010/main" val="417038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04800" y="457200"/>
            <a:ext cx="8686800" cy="838200"/>
          </a:xfrm>
        </p:spPr>
        <p:txBody>
          <a:bodyPr>
            <a:normAutofit/>
          </a:bodyPr>
          <a:lstStyle/>
          <a:p>
            <a:pPr eaLnBrk="1" hangingPunct="1"/>
            <a:r>
              <a:rPr lang="en-US" altLang="x-none" dirty="0"/>
              <a:t>  Technological INNOVATION</a:t>
            </a:r>
          </a:p>
        </p:txBody>
      </p:sp>
      <p:sp>
        <p:nvSpPr>
          <p:cNvPr id="17410" name="Rectangle 3"/>
          <p:cNvSpPr>
            <a:spLocks noGrp="1" noChangeArrowheads="1"/>
          </p:cNvSpPr>
          <p:nvPr>
            <p:ph type="body" idx="1"/>
          </p:nvPr>
        </p:nvSpPr>
        <p:spPr>
          <a:xfrm>
            <a:off x="1" y="1394389"/>
            <a:ext cx="5867399" cy="5311211"/>
          </a:xfrm>
        </p:spPr>
        <p:txBody>
          <a:bodyPr>
            <a:noAutofit/>
          </a:bodyPr>
          <a:lstStyle/>
          <a:p>
            <a:r>
              <a:rPr lang="en-US" sz="2500" b="1" dirty="0">
                <a:solidFill>
                  <a:srgbClr val="FF0000"/>
                </a:solidFill>
              </a:rPr>
              <a:t>Innovation</a:t>
            </a:r>
            <a:r>
              <a:rPr lang="en-US" sz="2500" b="1" dirty="0"/>
              <a:t> </a:t>
            </a:r>
            <a:r>
              <a:rPr lang="en-US" sz="2500" dirty="0"/>
              <a:t>—a new or improved idea, device, product, etc. R</a:t>
            </a:r>
            <a:r>
              <a:rPr lang="en-US" altLang="x-none" sz="2500" dirty="0"/>
              <a:t>ecognizing a problem that needs to be solved, or recognizing something needs improving and then building a tool to solve it.</a:t>
            </a:r>
            <a:endParaRPr lang="en-US" sz="2500" dirty="0"/>
          </a:p>
          <a:p>
            <a:r>
              <a:rPr lang="en-US" altLang="x-none" sz="2500" dirty="0"/>
              <a:t>Example – </a:t>
            </a:r>
            <a:r>
              <a:rPr lang="en-US" altLang="x-none" sz="2500" b="1" dirty="0">
                <a:solidFill>
                  <a:schemeClr val="accent6"/>
                </a:solidFill>
              </a:rPr>
              <a:t>Drones</a:t>
            </a:r>
            <a:r>
              <a:rPr lang="en-US" altLang="x-none" sz="2500" dirty="0"/>
              <a:t> also known as </a:t>
            </a:r>
            <a:r>
              <a:rPr lang="en-US" sz="2500" dirty="0"/>
              <a:t>UAVs (Unmanned Aerial Vehicles). </a:t>
            </a:r>
          </a:p>
          <a:p>
            <a:r>
              <a:rPr lang="en-US" altLang="x-none" sz="2500" dirty="0"/>
              <a:t>For Disaster Relief, sent in to assess extent of structural damage using aerial photography, delivering emergency supplies, etc. </a:t>
            </a:r>
            <a:r>
              <a:rPr lang="en-US" sz="2500" dirty="0"/>
              <a:t>where manned flight is considered too risky or difficult.</a:t>
            </a:r>
          </a:p>
          <a:p>
            <a:pPr marL="0" indent="0">
              <a:buNone/>
            </a:pPr>
            <a:r>
              <a:rPr lang="en-US" altLang="x-none" sz="2500" dirty="0"/>
              <a:t> </a:t>
            </a:r>
          </a:p>
          <a:p>
            <a:pPr eaLnBrk="1" hangingPunct="1"/>
            <a:endParaRPr lang="en-US" altLang="x-none" sz="2800" dirty="0"/>
          </a:p>
        </p:txBody>
      </p:sp>
      <p:pic>
        <p:nvPicPr>
          <p:cNvPr id="3" name="Picture 2">
            <a:extLst>
              <a:ext uri="{FF2B5EF4-FFF2-40B4-BE49-F238E27FC236}">
                <a16:creationId xmlns:a16="http://schemas.microsoft.com/office/drawing/2014/main" id="{4BE39EDE-E631-3D44-96E3-CEE751000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061" y="1143000"/>
            <a:ext cx="3333897" cy="2590800"/>
          </a:xfrm>
          <a:prstGeom prst="rect">
            <a:avLst/>
          </a:prstGeom>
        </p:spPr>
      </p:pic>
      <p:pic>
        <p:nvPicPr>
          <p:cNvPr id="5" name="Picture 4">
            <a:extLst>
              <a:ext uri="{FF2B5EF4-FFF2-40B4-BE49-F238E27FC236}">
                <a16:creationId xmlns:a16="http://schemas.microsoft.com/office/drawing/2014/main" id="{2AD3E5E3-5DF7-8F47-9564-22C9F762E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062" y="3799188"/>
            <a:ext cx="3333896" cy="3007754"/>
          </a:xfrm>
          <a:prstGeom prst="rect">
            <a:avLst/>
          </a:prstGeom>
        </p:spPr>
      </p:pic>
    </p:spTree>
    <p:extLst>
      <p:ext uri="{BB962C8B-B14F-4D97-AF65-F5344CB8AC3E}">
        <p14:creationId xmlns:p14="http://schemas.microsoft.com/office/powerpoint/2010/main" val="411574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a:bodyPr>
          <a:lstStyle/>
          <a:p>
            <a:pPr eaLnBrk="1" hangingPunct="1"/>
            <a:r>
              <a:rPr lang="en-US" altLang="x-none" sz="3200" i="1" dirty="0"/>
              <a:t>DRONES!</a:t>
            </a:r>
            <a:endParaRPr lang="en-US" altLang="x-none" sz="3200" dirty="0"/>
          </a:p>
        </p:txBody>
      </p:sp>
      <p:sp>
        <p:nvSpPr>
          <p:cNvPr id="111619" name="Rectangle 3"/>
          <p:cNvSpPr>
            <a:spLocks noGrp="1" noChangeArrowheads="1"/>
          </p:cNvSpPr>
          <p:nvPr>
            <p:ph type="body" idx="1"/>
          </p:nvPr>
        </p:nvSpPr>
        <p:spPr>
          <a:xfrm>
            <a:off x="457200" y="1384300"/>
            <a:ext cx="8305800" cy="5168900"/>
          </a:xfrm>
        </p:spPr>
        <p:txBody>
          <a:bodyPr>
            <a:noAutofit/>
          </a:bodyPr>
          <a:lstStyle/>
          <a:p>
            <a:r>
              <a:rPr lang="en-US" sz="4400" dirty="0"/>
              <a:t>Today's project involves learning a bit about Drones</a:t>
            </a:r>
          </a:p>
          <a:p>
            <a:r>
              <a:rPr lang="en-US" sz="4400" dirty="0"/>
              <a:t>What are drones used for?</a:t>
            </a:r>
          </a:p>
          <a:p>
            <a:pPr lvl="1"/>
            <a:r>
              <a:rPr lang="en-US" sz="4000" b="1" dirty="0"/>
              <a:t>Going where it's dangerous for humans</a:t>
            </a:r>
          </a:p>
          <a:p>
            <a:pPr lvl="1"/>
            <a:r>
              <a:rPr lang="en-US" sz="4000" b="1" dirty="0"/>
              <a:t>Taking pictures</a:t>
            </a:r>
          </a:p>
          <a:p>
            <a:pPr lvl="1"/>
            <a:r>
              <a:rPr lang="en-US" sz="4000" b="1" dirty="0"/>
              <a:t>Learning</a:t>
            </a:r>
          </a:p>
        </p:txBody>
      </p:sp>
      <p:sp>
        <p:nvSpPr>
          <p:cNvPr id="2" name="Slide Number Placeholder 1">
            <a:extLst>
              <a:ext uri="{FF2B5EF4-FFF2-40B4-BE49-F238E27FC236}">
                <a16:creationId xmlns:a16="http://schemas.microsoft.com/office/drawing/2014/main" id="{095833DA-3154-D24B-8B5C-4BE04E24E4A4}"/>
              </a:ext>
            </a:extLst>
          </p:cNvPr>
          <p:cNvSpPr>
            <a:spLocks noGrp="1"/>
          </p:cNvSpPr>
          <p:nvPr>
            <p:ph type="sldNum" sz="quarter" idx="12"/>
          </p:nvPr>
        </p:nvSpPr>
        <p:spPr/>
        <p:txBody>
          <a:bodyPr/>
          <a:lstStyle/>
          <a:p>
            <a:fld id="{CF7A2BDD-D331-44F0-96AA-4FB4ED497064}" type="slidenum">
              <a:rPr lang="en-US" smtClean="0"/>
              <a:pPr/>
              <a:t>4</a:t>
            </a:fld>
            <a:endParaRPr lang="en-US" dirty="0"/>
          </a:p>
        </p:txBody>
      </p:sp>
    </p:spTree>
    <p:extLst>
      <p:ext uri="{BB962C8B-B14F-4D97-AF65-F5344CB8AC3E}">
        <p14:creationId xmlns:p14="http://schemas.microsoft.com/office/powerpoint/2010/main" val="411726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lstStyle/>
          <a:p>
            <a:r>
              <a:rPr lang="en-US" dirty="0"/>
              <a:t>First, some vocab</a:t>
            </a:r>
          </a:p>
        </p:txBody>
      </p:sp>
      <p:sp>
        <p:nvSpPr>
          <p:cNvPr id="3" name="Content Placeholder 2">
            <a:extLst>
              <a:ext uri="{FF2B5EF4-FFF2-40B4-BE49-F238E27FC236}">
                <a16:creationId xmlns:a16="http://schemas.microsoft.com/office/drawing/2014/main" id="{2B972B44-E8E7-2C4D-8077-C02C961085C7}"/>
              </a:ext>
            </a:extLst>
          </p:cNvPr>
          <p:cNvSpPr>
            <a:spLocks noGrp="1"/>
          </p:cNvSpPr>
          <p:nvPr>
            <p:ph idx="1"/>
          </p:nvPr>
        </p:nvSpPr>
        <p:spPr>
          <a:xfrm>
            <a:off x="304800" y="1554162"/>
            <a:ext cx="8686800" cy="4846637"/>
          </a:xfrm>
        </p:spPr>
        <p:txBody>
          <a:bodyPr>
            <a:normAutofit fontScale="85000" lnSpcReduction="10000"/>
          </a:bodyPr>
          <a:lstStyle/>
          <a:p>
            <a:pPr fontAlgn="base"/>
            <a:r>
              <a:rPr lang="en-US" b="1" dirty="0"/>
              <a:t>Yaw: </a:t>
            </a:r>
          </a:p>
          <a:p>
            <a:pPr lvl="1" fontAlgn="base"/>
            <a:r>
              <a:rPr lang="en-US" dirty="0"/>
              <a:t>If you were looking down on a drone from above, yaw refers to the movement of the drone clockwise or counterclockwise.</a:t>
            </a:r>
          </a:p>
          <a:p>
            <a:pPr fontAlgn="base"/>
            <a:r>
              <a:rPr lang="en-US" b="1" dirty="0"/>
              <a:t>Pitch: </a:t>
            </a:r>
          </a:p>
          <a:p>
            <a:pPr lvl="1" fontAlgn="base"/>
            <a:r>
              <a:rPr lang="en-US" dirty="0"/>
              <a:t>Simply describes movement up and down along the vertical axis from the front to the back of the drone.</a:t>
            </a:r>
          </a:p>
          <a:p>
            <a:pPr fontAlgn="base"/>
            <a:r>
              <a:rPr lang="en-US" b="1" dirty="0"/>
              <a:t>Roll: </a:t>
            </a:r>
            <a:endParaRPr lang="en-US" dirty="0"/>
          </a:p>
          <a:p>
            <a:pPr lvl="1" fontAlgn="base"/>
            <a:r>
              <a:rPr lang="en-US" dirty="0"/>
              <a:t>The rotation of the aircraft from front to back on a copter. </a:t>
            </a:r>
          </a:p>
          <a:p>
            <a:pPr lvl="1" fontAlgn="base"/>
            <a:r>
              <a:rPr lang="en-US" dirty="0"/>
              <a:t>Basically it refers to the movement of the drone forward, backward, left and right along a horizontal axis.</a:t>
            </a:r>
          </a:p>
          <a:p>
            <a:r>
              <a:rPr lang="en-US" b="1" dirty="0"/>
              <a:t>Quadcopter</a:t>
            </a:r>
            <a:r>
              <a:rPr lang="en-US" dirty="0"/>
              <a:t>: a drone with 4 rotors</a:t>
            </a:r>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5</a:t>
            </a:fld>
            <a:endParaRPr lang="en-US" dirty="0"/>
          </a:p>
        </p:txBody>
      </p:sp>
    </p:spTree>
    <p:extLst>
      <p:ext uri="{BB962C8B-B14F-4D97-AF65-F5344CB8AC3E}">
        <p14:creationId xmlns:p14="http://schemas.microsoft.com/office/powerpoint/2010/main" val="1946416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lstStyle/>
          <a:p>
            <a:r>
              <a:rPr lang="en-US" dirty="0"/>
              <a:t>How do we talk to A DRONE?</a:t>
            </a:r>
          </a:p>
        </p:txBody>
      </p:sp>
      <p:sp>
        <p:nvSpPr>
          <p:cNvPr id="3" name="Content Placeholder 2">
            <a:extLst>
              <a:ext uri="{FF2B5EF4-FFF2-40B4-BE49-F238E27FC236}">
                <a16:creationId xmlns:a16="http://schemas.microsoft.com/office/drawing/2014/main" id="{2B972B44-E8E7-2C4D-8077-C02C961085C7}"/>
              </a:ext>
            </a:extLst>
          </p:cNvPr>
          <p:cNvSpPr>
            <a:spLocks noGrp="1"/>
          </p:cNvSpPr>
          <p:nvPr>
            <p:ph idx="1"/>
          </p:nvPr>
        </p:nvSpPr>
        <p:spPr>
          <a:xfrm>
            <a:off x="304800" y="1554162"/>
            <a:ext cx="8686800" cy="4846637"/>
          </a:xfrm>
        </p:spPr>
        <p:txBody>
          <a:bodyPr>
            <a:normAutofit/>
          </a:bodyPr>
          <a:lstStyle/>
          <a:p>
            <a:pPr fontAlgn="base"/>
            <a:r>
              <a:rPr lang="en-US" dirty="0"/>
              <a:t>The drone we are using is called a "Tello"</a:t>
            </a:r>
          </a:p>
          <a:p>
            <a:pPr fontAlgn="base"/>
            <a:r>
              <a:rPr lang="en-US" dirty="0"/>
              <a:t>It creates a </a:t>
            </a:r>
            <a:r>
              <a:rPr lang="en-US" dirty="0" err="1"/>
              <a:t>wifi</a:t>
            </a:r>
            <a:r>
              <a:rPr lang="en-US" dirty="0"/>
              <a:t> network that we attach to</a:t>
            </a:r>
          </a:p>
          <a:p>
            <a:pPr fontAlgn="base"/>
            <a:r>
              <a:rPr lang="en-US" dirty="0"/>
              <a:t>We can then use a computer to connect to that network to control the drone.</a:t>
            </a:r>
          </a:p>
          <a:p>
            <a:pPr fontAlgn="base"/>
            <a:r>
              <a:rPr lang="en-US" dirty="0"/>
              <a:t>On the computer, we need to use a special software that is a "plugin" to Chrome called "</a:t>
            </a:r>
            <a:r>
              <a:rPr lang="en-US" dirty="0" err="1"/>
              <a:t>DroneBlocks</a:t>
            </a:r>
            <a:r>
              <a:rPr lang="en-US" dirty="0"/>
              <a:t>"</a:t>
            </a:r>
          </a:p>
          <a:p>
            <a:pPr marL="0" indent="0" fontAlgn="base">
              <a:buNone/>
            </a:pPr>
            <a:endParaRPr lang="en-US" dirty="0"/>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6</a:t>
            </a:fld>
            <a:endParaRPr lang="en-US" dirty="0"/>
          </a:p>
        </p:txBody>
      </p:sp>
    </p:spTree>
    <p:extLst>
      <p:ext uri="{BB962C8B-B14F-4D97-AF65-F5344CB8AC3E}">
        <p14:creationId xmlns:p14="http://schemas.microsoft.com/office/powerpoint/2010/main" val="389422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normAutofit/>
          </a:bodyPr>
          <a:lstStyle/>
          <a:p>
            <a:r>
              <a:rPr lang="en-US" sz="3200" dirty="0"/>
              <a:t>First we need to take off!</a:t>
            </a:r>
          </a:p>
        </p:txBody>
      </p:sp>
      <p:sp>
        <p:nvSpPr>
          <p:cNvPr id="3" name="Content Placeholder 2">
            <a:extLst>
              <a:ext uri="{FF2B5EF4-FFF2-40B4-BE49-F238E27FC236}">
                <a16:creationId xmlns:a16="http://schemas.microsoft.com/office/drawing/2014/main" id="{2B972B44-E8E7-2C4D-8077-C02C961085C7}"/>
              </a:ext>
            </a:extLst>
          </p:cNvPr>
          <p:cNvSpPr>
            <a:spLocks noGrp="1"/>
          </p:cNvSpPr>
          <p:nvPr>
            <p:ph idx="1"/>
          </p:nvPr>
        </p:nvSpPr>
        <p:spPr>
          <a:xfrm>
            <a:off x="304800" y="1554163"/>
            <a:ext cx="8686800" cy="1265238"/>
          </a:xfrm>
        </p:spPr>
        <p:txBody>
          <a:bodyPr/>
          <a:lstStyle/>
          <a:p>
            <a:r>
              <a:rPr lang="en-US" dirty="0"/>
              <a:t>What if we had a drone take off and then fly in a square?</a:t>
            </a:r>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7</a:t>
            </a:fld>
            <a:endParaRPr lang="en-US" dirty="0"/>
          </a:p>
        </p:txBody>
      </p:sp>
      <p:sp>
        <p:nvSpPr>
          <p:cNvPr id="5" name="Oval 4">
            <a:extLst>
              <a:ext uri="{FF2B5EF4-FFF2-40B4-BE49-F238E27FC236}">
                <a16:creationId xmlns:a16="http://schemas.microsoft.com/office/drawing/2014/main" id="{F219192E-F9B4-9D49-8E24-B32647EBDA6F}"/>
              </a:ext>
            </a:extLst>
          </p:cNvPr>
          <p:cNvSpPr/>
          <p:nvPr/>
        </p:nvSpPr>
        <p:spPr>
          <a:xfrm>
            <a:off x="2209800" y="41148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E571C7B-3857-AC44-9475-A31FA50F4BAB}"/>
              </a:ext>
            </a:extLst>
          </p:cNvPr>
          <p:cNvSpPr/>
          <p:nvPr/>
        </p:nvSpPr>
        <p:spPr>
          <a:xfrm>
            <a:off x="4267200" y="41148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F7AA1D8-0E4D-1448-8827-361F9C178393}"/>
              </a:ext>
            </a:extLst>
          </p:cNvPr>
          <p:cNvSpPr/>
          <p:nvPr/>
        </p:nvSpPr>
        <p:spPr>
          <a:xfrm>
            <a:off x="3657600" y="50292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DBAFFBC-5637-EA48-8FFB-9696D70C46D7}"/>
              </a:ext>
            </a:extLst>
          </p:cNvPr>
          <p:cNvSpPr/>
          <p:nvPr/>
        </p:nvSpPr>
        <p:spPr>
          <a:xfrm>
            <a:off x="1600200" y="5029200"/>
            <a:ext cx="228600" cy="2286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1A26E58-64DD-E143-96BB-678F96F98C0B}"/>
              </a:ext>
            </a:extLst>
          </p:cNvPr>
          <p:cNvCxnSpPr>
            <a:cxnSpLocks/>
            <a:stCxn id="5" idx="6"/>
            <a:endCxn id="6" idx="2"/>
          </p:cNvCxnSpPr>
          <p:nvPr/>
        </p:nvCxnSpPr>
        <p:spPr>
          <a:xfrm>
            <a:off x="2438400" y="4229100"/>
            <a:ext cx="18288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D111E55-C1C7-E646-A418-9A5CBF041837}"/>
              </a:ext>
            </a:extLst>
          </p:cNvPr>
          <p:cNvCxnSpPr>
            <a:cxnSpLocks/>
            <a:stCxn id="8" idx="6"/>
          </p:cNvCxnSpPr>
          <p:nvPr/>
        </p:nvCxnSpPr>
        <p:spPr>
          <a:xfrm>
            <a:off x="1828800" y="5143500"/>
            <a:ext cx="1828800" cy="0"/>
          </a:xfrm>
          <a:prstGeom prst="straightConnector1">
            <a:avLst/>
          </a:prstGeom>
          <a:ln w="317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A817FBF-A7C0-CA4A-9C15-C5760DCCFE72}"/>
              </a:ext>
            </a:extLst>
          </p:cNvPr>
          <p:cNvCxnSpPr>
            <a:stCxn id="6" idx="4"/>
            <a:endCxn id="7" idx="0"/>
          </p:cNvCxnSpPr>
          <p:nvPr/>
        </p:nvCxnSpPr>
        <p:spPr>
          <a:xfrm flipH="1">
            <a:off x="3771900" y="4343400"/>
            <a:ext cx="609600" cy="6858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03AAE5D-EAA7-2046-B347-D2A9E638F822}"/>
              </a:ext>
            </a:extLst>
          </p:cNvPr>
          <p:cNvCxnSpPr>
            <a:stCxn id="8" idx="0"/>
            <a:endCxn id="5" idx="4"/>
          </p:cNvCxnSpPr>
          <p:nvPr/>
        </p:nvCxnSpPr>
        <p:spPr>
          <a:xfrm flipV="1">
            <a:off x="1714500" y="4343400"/>
            <a:ext cx="609600" cy="6858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E2970AD-5B70-854F-815E-F221E1C9178A}"/>
              </a:ext>
            </a:extLst>
          </p:cNvPr>
          <p:cNvCxnSpPr/>
          <p:nvPr/>
        </p:nvCxnSpPr>
        <p:spPr>
          <a:xfrm flipV="1">
            <a:off x="1686339" y="5334000"/>
            <a:ext cx="0" cy="838200"/>
          </a:xfrm>
          <a:prstGeom prst="straightConnector1">
            <a:avLst/>
          </a:prstGeom>
          <a:ln w="317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A3E733-7F24-3E45-B0BA-C09ADE5C8F51}"/>
              </a:ext>
            </a:extLst>
          </p:cNvPr>
          <p:cNvCxnSpPr/>
          <p:nvPr/>
        </p:nvCxnSpPr>
        <p:spPr>
          <a:xfrm flipV="1">
            <a:off x="1828800" y="5334000"/>
            <a:ext cx="0" cy="838200"/>
          </a:xfrm>
          <a:prstGeom prst="straightConnector1">
            <a:avLst/>
          </a:prstGeom>
          <a:ln w="317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6779C2E4-A138-5A46-B610-2B62AB577EE4}"/>
              </a:ext>
            </a:extLst>
          </p:cNvPr>
          <p:cNvSpPr txBox="1">
            <a:spLocks/>
          </p:cNvSpPr>
          <p:nvPr/>
        </p:nvSpPr>
        <p:spPr>
          <a:xfrm>
            <a:off x="4953000" y="2590800"/>
            <a:ext cx="3896139" cy="3810000"/>
          </a:xfrm>
          <a:prstGeom prst="rect">
            <a:avLst/>
          </a:prstGeom>
        </p:spPr>
        <p:txBody>
          <a:bodyPr vert="horz">
            <a:normAutofit fontScale="77500" lnSpcReduction="20000"/>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dirty="0"/>
              <a:t>What would our program look like?</a:t>
            </a:r>
          </a:p>
          <a:p>
            <a:pPr lvl="1"/>
            <a:r>
              <a:rPr lang="en-US" dirty="0"/>
              <a:t>Takeoff</a:t>
            </a:r>
          </a:p>
          <a:p>
            <a:pPr lvl="1"/>
            <a:r>
              <a:rPr lang="en-US" dirty="0"/>
              <a:t>Fly straight</a:t>
            </a:r>
          </a:p>
          <a:p>
            <a:pPr lvl="1"/>
            <a:r>
              <a:rPr lang="en-US" dirty="0"/>
              <a:t>Turn right</a:t>
            </a:r>
          </a:p>
          <a:p>
            <a:pPr lvl="1"/>
            <a:r>
              <a:rPr lang="en-US" dirty="0"/>
              <a:t>Fly straight</a:t>
            </a:r>
          </a:p>
          <a:p>
            <a:pPr lvl="1"/>
            <a:r>
              <a:rPr lang="en-US" dirty="0"/>
              <a:t>Turn right</a:t>
            </a:r>
          </a:p>
          <a:p>
            <a:pPr lvl="1"/>
            <a:r>
              <a:rPr lang="en-US" dirty="0"/>
              <a:t>Fly straight</a:t>
            </a:r>
          </a:p>
          <a:p>
            <a:pPr lvl="1"/>
            <a:r>
              <a:rPr lang="en-US" dirty="0"/>
              <a:t>Turn right</a:t>
            </a:r>
          </a:p>
          <a:p>
            <a:pPr lvl="1"/>
            <a:r>
              <a:rPr lang="en-US" dirty="0"/>
              <a:t>Fly straight</a:t>
            </a:r>
          </a:p>
          <a:p>
            <a:pPr lvl="1"/>
            <a:r>
              <a:rPr lang="en-US" dirty="0"/>
              <a:t>Land!</a:t>
            </a:r>
          </a:p>
        </p:txBody>
      </p:sp>
    </p:spTree>
    <p:extLst>
      <p:ext uri="{BB962C8B-B14F-4D97-AF65-F5344CB8AC3E}">
        <p14:creationId xmlns:p14="http://schemas.microsoft.com/office/powerpoint/2010/main" val="4053027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779C2E4-A138-5A46-B610-2B62AB577EE4}"/>
              </a:ext>
            </a:extLst>
          </p:cNvPr>
          <p:cNvSpPr txBox="1">
            <a:spLocks/>
          </p:cNvSpPr>
          <p:nvPr/>
        </p:nvSpPr>
        <p:spPr>
          <a:xfrm>
            <a:off x="333498" y="1396663"/>
            <a:ext cx="8277101" cy="50041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dirty="0"/>
              <a:t>In </a:t>
            </a:r>
            <a:r>
              <a:rPr lang="en-US" dirty="0" err="1"/>
              <a:t>DroneBlocks</a:t>
            </a:r>
            <a:r>
              <a:rPr lang="en-US" dirty="0"/>
              <a:t>, your program is called a </a:t>
            </a:r>
            <a:r>
              <a:rPr lang="en-US" b="1" dirty="0"/>
              <a:t>MISSION</a:t>
            </a:r>
            <a:r>
              <a:rPr lang="en-US" dirty="0"/>
              <a:t>.</a:t>
            </a:r>
          </a:p>
          <a:p>
            <a:r>
              <a:rPr lang="en-US" dirty="0"/>
              <a:t>You write your program just like in Scratch, and then connect to the Tello drone, and tell it to execute the mission.</a:t>
            </a:r>
          </a:p>
          <a:p>
            <a:r>
              <a:rPr lang="en-US" dirty="0"/>
              <a:t>Let's try the 'fly a square' mission first.</a:t>
            </a:r>
          </a:p>
        </p:txBody>
      </p:sp>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lstStyle/>
          <a:p>
            <a:r>
              <a:rPr lang="en-US" dirty="0"/>
              <a:t>SQUARE DANCING</a:t>
            </a:r>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8</a:t>
            </a:fld>
            <a:endParaRPr lang="en-US" dirty="0"/>
          </a:p>
        </p:txBody>
      </p:sp>
    </p:spTree>
    <p:extLst>
      <p:ext uri="{BB962C8B-B14F-4D97-AF65-F5344CB8AC3E}">
        <p14:creationId xmlns:p14="http://schemas.microsoft.com/office/powerpoint/2010/main" val="3862739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779C2E4-A138-5A46-B610-2B62AB577EE4}"/>
              </a:ext>
            </a:extLst>
          </p:cNvPr>
          <p:cNvSpPr txBox="1">
            <a:spLocks/>
          </p:cNvSpPr>
          <p:nvPr/>
        </p:nvSpPr>
        <p:spPr>
          <a:xfrm>
            <a:off x="457200" y="1905000"/>
            <a:ext cx="3306904" cy="2832265"/>
          </a:xfrm>
          <a:prstGeom prst="rect">
            <a:avLst/>
          </a:prstGeom>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a:lstStyle>
          <a:p>
            <a:r>
              <a:rPr lang="en-US" dirty="0"/>
              <a:t>The Mission…</a:t>
            </a:r>
          </a:p>
          <a:p>
            <a:pPr lvl="1"/>
            <a:r>
              <a:rPr lang="en-US" dirty="0"/>
              <a:t>Takeoff</a:t>
            </a:r>
          </a:p>
          <a:p>
            <a:pPr lvl="1"/>
            <a:r>
              <a:rPr lang="en-US" b="1" dirty="0"/>
              <a:t>Yaw</a:t>
            </a:r>
            <a:r>
              <a:rPr lang="en-US" dirty="0"/>
              <a:t> left 45°</a:t>
            </a:r>
          </a:p>
          <a:p>
            <a:pPr lvl="1"/>
            <a:r>
              <a:rPr lang="en-US" dirty="0"/>
              <a:t>Flip 3 times</a:t>
            </a:r>
          </a:p>
          <a:p>
            <a:pPr lvl="1"/>
            <a:r>
              <a:rPr lang="en-US" dirty="0"/>
              <a:t>Land!</a:t>
            </a:r>
          </a:p>
          <a:p>
            <a:pPr lvl="1"/>
            <a:r>
              <a:rPr lang="en-US" dirty="0"/>
              <a:t>Wild Applause!</a:t>
            </a:r>
          </a:p>
        </p:txBody>
      </p:sp>
      <p:sp>
        <p:nvSpPr>
          <p:cNvPr id="2" name="Title 1">
            <a:extLst>
              <a:ext uri="{FF2B5EF4-FFF2-40B4-BE49-F238E27FC236}">
                <a16:creationId xmlns:a16="http://schemas.microsoft.com/office/drawing/2014/main" id="{48F4306D-380E-A540-B015-4D88F7D702D8}"/>
              </a:ext>
            </a:extLst>
          </p:cNvPr>
          <p:cNvSpPr>
            <a:spLocks noGrp="1"/>
          </p:cNvSpPr>
          <p:nvPr>
            <p:ph type="title"/>
          </p:nvPr>
        </p:nvSpPr>
        <p:spPr/>
        <p:txBody>
          <a:bodyPr/>
          <a:lstStyle/>
          <a:p>
            <a:r>
              <a:rPr lang="en-US" dirty="0"/>
              <a:t>SQUARE DANCING</a:t>
            </a:r>
          </a:p>
        </p:txBody>
      </p:sp>
      <p:sp>
        <p:nvSpPr>
          <p:cNvPr id="4" name="Slide Number Placeholder 3">
            <a:extLst>
              <a:ext uri="{FF2B5EF4-FFF2-40B4-BE49-F238E27FC236}">
                <a16:creationId xmlns:a16="http://schemas.microsoft.com/office/drawing/2014/main" id="{2DD6C299-533E-134C-9481-A9D9EA27B03A}"/>
              </a:ext>
            </a:extLst>
          </p:cNvPr>
          <p:cNvSpPr>
            <a:spLocks noGrp="1"/>
          </p:cNvSpPr>
          <p:nvPr>
            <p:ph type="sldNum" sz="quarter" idx="12"/>
          </p:nvPr>
        </p:nvSpPr>
        <p:spPr/>
        <p:txBody>
          <a:bodyPr/>
          <a:lstStyle/>
          <a:p>
            <a:fld id="{CF7A2BDD-D331-44F0-96AA-4FB4ED497064}" type="slidenum">
              <a:rPr lang="en-US" smtClean="0"/>
              <a:pPr/>
              <a:t>9</a:t>
            </a:fld>
            <a:endParaRPr lang="en-US" dirty="0"/>
          </a:p>
        </p:txBody>
      </p:sp>
      <p:pic>
        <p:nvPicPr>
          <p:cNvPr id="3" name="Picture 2">
            <a:extLst>
              <a:ext uri="{FF2B5EF4-FFF2-40B4-BE49-F238E27FC236}">
                <a16:creationId xmlns:a16="http://schemas.microsoft.com/office/drawing/2014/main" id="{CFF499B4-64D5-DA42-993B-FBC8E43BAED1}"/>
              </a:ext>
            </a:extLst>
          </p:cNvPr>
          <p:cNvPicPr>
            <a:picLocks noChangeAspect="1"/>
          </p:cNvPicPr>
          <p:nvPr/>
        </p:nvPicPr>
        <p:blipFill>
          <a:blip r:embed="rId2"/>
          <a:stretch>
            <a:fillRect/>
          </a:stretch>
        </p:blipFill>
        <p:spPr>
          <a:xfrm>
            <a:off x="4572000" y="1905000"/>
            <a:ext cx="3403600" cy="2641600"/>
          </a:xfrm>
          <a:prstGeom prst="rect">
            <a:avLst/>
          </a:prstGeom>
        </p:spPr>
      </p:pic>
    </p:spTree>
    <p:extLst>
      <p:ext uri="{BB962C8B-B14F-4D97-AF65-F5344CB8AC3E}">
        <p14:creationId xmlns:p14="http://schemas.microsoft.com/office/powerpoint/2010/main" val="2204753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F3D43B"/>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perspectiveFront" fov="60000">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rketSpecific xmlns="4873beb7-5857-4685-be1f-d57550cc96cc" xsi:nil="true"/>
    <ApprovalStatus xmlns="4873beb7-5857-4685-be1f-d57550cc96cc">InProgress</ApprovalStatus>
    <DirectSourceMarket xmlns="4873beb7-5857-4685-be1f-d57550cc96cc" xsi:nil="true"/>
    <PrimaryImageGen xmlns="4873beb7-5857-4685-be1f-d57550cc96cc">true</PrimaryImageGen>
    <ThumbnailAssetId xmlns="4873beb7-5857-4685-be1f-d57550cc96cc" xsi:nil="true"/>
    <NumericId xmlns="4873beb7-5857-4685-be1f-d57550cc96cc">-1</NumericId>
    <TPFriendlyName xmlns="4873beb7-5857-4685-be1f-d57550cc96cc">Project overview presentation</TPFriendlyName>
    <BusinessGroup xmlns="4873beb7-5857-4685-be1f-d57550cc96cc" xsi:nil="true"/>
    <APEditor xmlns="4873beb7-5857-4685-be1f-d57550cc96cc">
      <UserInfo>
        <DisplayName>REDMOND\v-luannv</DisplayName>
        <AccountId>92</AccountId>
        <AccountType/>
      </UserInfo>
    </APEditor>
    <SourceTitle xmlns="4873beb7-5857-4685-be1f-d57550cc96cc">Project overview presentation</SourceTitle>
    <OpenTemplate xmlns="4873beb7-5857-4685-be1f-d57550cc96cc">true</OpenTemplate>
    <UALocComments xmlns="4873beb7-5857-4685-be1f-d57550cc96cc" xsi:nil="true"/>
    <ParentAssetId xmlns="4873beb7-5857-4685-be1f-d57550cc96cc" xsi:nil="true"/>
    <IntlLangReviewDate xmlns="4873beb7-5857-4685-be1f-d57550cc96cc" xsi:nil="true"/>
    <PublishStatusLookup xmlns="4873beb7-5857-4685-be1f-d57550cc96cc">
      <Value>264313</Value>
      <Value>1282502</Value>
    </PublishStatusLookup>
    <MachineTranslated xmlns="4873beb7-5857-4685-be1f-d57550cc96cc">false</MachineTranslated>
    <OriginalSourceMarket xmlns="4873beb7-5857-4685-be1f-d57550cc96cc" xsi:nil="true"/>
    <TPInstallLocation xmlns="4873beb7-5857-4685-be1f-d57550cc96cc">{My Templates}</TPInstallLocation>
    <APDescription xmlns="4873beb7-5857-4685-be1f-d57550cc96cc" xsi:nil="true"/>
    <ContentItem xmlns="4873beb7-5857-4685-be1f-d57550cc96cc" xsi:nil="true"/>
    <ClipArtFilename xmlns="4873beb7-5857-4685-be1f-d57550cc96cc" xsi:nil="true"/>
    <APAuthor xmlns="4873beb7-5857-4685-be1f-d57550cc96cc">
      <UserInfo>
        <DisplayName>REDMOND\cynvey</DisplayName>
        <AccountId>191</AccountId>
        <AccountType/>
      </UserInfo>
    </APAuthor>
    <TPAppVersion xmlns="4873beb7-5857-4685-be1f-d57550cc96cc">11</TPAppVersion>
    <TPCommandLine xmlns="4873beb7-5857-4685-be1f-d57550cc96cc">{PP} /n {FilePath}</TPCommandLine>
    <PublishTargets xmlns="4873beb7-5857-4685-be1f-d57550cc96cc">OfficeOnline</PublishTargets>
    <TPLaunchHelpLinkType xmlns="4873beb7-5857-4685-be1f-d57550cc96cc">Template</TPLaunchHelpLinkType>
    <EditorialStatus xmlns="4873beb7-5857-4685-be1f-d57550cc96cc" xsi:nil="true"/>
    <TimesCloned xmlns="4873beb7-5857-4685-be1f-d57550cc96cc" xsi:nil="true"/>
    <LastModifiedDateTime xmlns="4873beb7-5857-4685-be1f-d57550cc96cc" xsi:nil="true"/>
    <Provider xmlns="4873beb7-5857-4685-be1f-d57550cc96cc">EY006220130</Provider>
    <AcquiredFrom xmlns="4873beb7-5857-4685-be1f-d57550cc96cc" xsi:nil="true"/>
    <AssetStart xmlns="4873beb7-5857-4685-be1f-d57550cc96cc">2009-05-30T20:40:39+00:00</AssetStart>
    <LastHandOff xmlns="4873beb7-5857-4685-be1f-d57550cc96cc" xsi:nil="true"/>
    <TPClientViewer xmlns="4873beb7-5857-4685-be1f-d57550cc96cc">Microsoft Office PowerPoint</TPClientViewer>
    <ArtSampleDocs xmlns="4873beb7-5857-4685-be1f-d57550cc96cc" xsi:nil="true"/>
    <UACurrentWords xmlns="4873beb7-5857-4685-be1f-d57550cc96cc">0</UACurrentWords>
    <UALocRecommendation xmlns="4873beb7-5857-4685-be1f-d57550cc96cc">Localize</UALocRecommendation>
    <IsDeleted xmlns="4873beb7-5857-4685-be1f-d57550cc96cc">false</IsDeleted>
    <ShowIn xmlns="4873beb7-5857-4685-be1f-d57550cc96cc">Show everywhere</ShowIn>
    <UANotes xmlns="4873beb7-5857-4685-be1f-d57550cc96cc">online onlyFedEx</UANotes>
    <TemplateStatus xmlns="4873beb7-5857-4685-be1f-d57550cc96cc">Complete</TemplateStatus>
    <CSXHash xmlns="4873beb7-5857-4685-be1f-d57550cc96cc" xsi:nil="true"/>
    <VoteCount xmlns="4873beb7-5857-4685-be1f-d57550cc96cc" xsi:nil="true"/>
    <AssetExpire xmlns="4873beb7-5857-4685-be1f-d57550cc96cc">2100-01-01T00:00:00+00:00</AssetExpire>
    <CSXSubmissionMarket xmlns="4873beb7-5857-4685-be1f-d57550cc96cc" xsi:nil="true"/>
    <DSATActionTaken xmlns="4873beb7-5857-4685-be1f-d57550cc96cc" xsi:nil="true"/>
    <SubmitterId xmlns="4873beb7-5857-4685-be1f-d57550cc96cc" xsi:nil="true"/>
    <TPExecutable xmlns="4873beb7-5857-4685-be1f-d57550cc96cc" xsi:nil="true"/>
    <AssetType xmlns="4873beb7-5857-4685-be1f-d57550cc96cc">TP</AssetType>
    <BugNumber xmlns="4873beb7-5857-4685-be1f-d57550cc96cc">537272</BugNumber>
    <CSXSubmissionDate xmlns="4873beb7-5857-4685-be1f-d57550cc96cc" xsi:nil="true"/>
    <CSXUpdate xmlns="4873beb7-5857-4685-be1f-d57550cc96cc">false</CSXUpdate>
    <ApprovalLog xmlns="4873beb7-5857-4685-be1f-d57550cc96cc" xsi:nil="true"/>
    <Milestone xmlns="4873beb7-5857-4685-be1f-d57550cc96cc" xsi:nil="true"/>
    <OriginAsset xmlns="4873beb7-5857-4685-be1f-d57550cc96cc" xsi:nil="true"/>
    <TPComponent xmlns="4873beb7-5857-4685-be1f-d57550cc96cc">PPTFiles</TPComponent>
    <AssetId xmlns="4873beb7-5857-4685-be1f-d57550cc96cc">TP010085199</AssetId>
    <TPApplication xmlns="4873beb7-5857-4685-be1f-d57550cc96cc">PowerPoint</TPApplication>
    <TPLaunchHelpLink xmlns="4873beb7-5857-4685-be1f-d57550cc96cc" xsi:nil="true"/>
    <IntlLocPriority xmlns="4873beb7-5857-4685-be1f-d57550cc96cc" xsi:nil="true"/>
    <PlannedPubDate xmlns="4873beb7-5857-4685-be1f-d57550cc96cc" xsi:nil="true"/>
    <CrawlForDependencies xmlns="4873beb7-5857-4685-be1f-d57550cc96cc">false</CrawlForDependencies>
    <IntlLangReviewer xmlns="4873beb7-5857-4685-be1f-d57550cc96cc" xsi:nil="true"/>
    <HandoffToMSDN xmlns="4873beb7-5857-4685-be1f-d57550cc96cc" xsi:nil="true"/>
    <TrustLevel xmlns="4873beb7-5857-4685-be1f-d57550cc96cc">1 Microsoft Managed Content</TrustLevel>
    <IsSearchable xmlns="4873beb7-5857-4685-be1f-d57550cc96cc">false</IsSearchable>
    <TPNamespace xmlns="4873beb7-5857-4685-be1f-d57550cc96cc">POWERPNT</TPNamespace>
    <Markets xmlns="4873beb7-5857-4685-be1f-d57550cc96cc"/>
    <IntlLangReview xmlns="4873beb7-5857-4685-be1f-d57550cc96cc" xsi:nil="true"/>
    <UAProjectedTotalWords xmlns="4873beb7-5857-4685-be1f-d57550cc96cc" xsi:nil="true"/>
    <OutputCachingOn xmlns="4873beb7-5857-4685-be1f-d57550cc96cc">false</OutputCachingOn>
    <AverageRating xmlns="4873beb7-5857-4685-be1f-d57550cc96cc" xsi:nil="true"/>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2003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116396</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4E0A45-1CA0-4FA7-BE53-33DE30D42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6474A1-BCC0-4491-85A1-1FE2258C36F8}">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C30EB353-B075-4294-95C2-1EC6FDA8E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overview presentation</Template>
  <TotalTime>0</TotalTime>
  <Words>1186</Words>
  <Application>Microsoft Macintosh PowerPoint</Application>
  <PresentationFormat>On-screen Show (4:3)</PresentationFormat>
  <Paragraphs>173</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Book</vt:lpstr>
      <vt:lpstr>Franklin Gothic Medium</vt:lpstr>
      <vt:lpstr>Wingdings 2</vt:lpstr>
      <vt:lpstr>Trek</vt:lpstr>
      <vt:lpstr>Computer Science Week 10: dRONES! </vt:lpstr>
      <vt:lpstr>LESSON SUMMARY – The BIG Picture</vt:lpstr>
      <vt:lpstr>  Technological INNOVATION</vt:lpstr>
      <vt:lpstr>DRONES!</vt:lpstr>
      <vt:lpstr>First, some vocab</vt:lpstr>
      <vt:lpstr>How do we talk to A DRONE?</vt:lpstr>
      <vt:lpstr>First we need to take off!</vt:lpstr>
      <vt:lpstr>SQUARE DANCING</vt:lpstr>
      <vt:lpstr>SQUARE DANCING</vt:lpstr>
      <vt:lpstr>SQUARE DANCING</vt:lpstr>
      <vt:lpstr>SQUARE DANCING (Code)</vt:lpstr>
      <vt:lpstr>More complicated</vt:lpstr>
      <vt:lpstr>More complicated</vt:lpstr>
      <vt:lpstr>To Infinity... &amp; Beyond!</vt:lpstr>
      <vt:lpstr>BASIC FLIGHT DEMO</vt:lpstr>
      <vt:lpstr>More features</vt:lpstr>
      <vt:lpstr>SHARING THE DRONES</vt:lpstr>
      <vt:lpstr>WRAP-UP</vt:lpstr>
      <vt:lpstr>WE DID IT!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RESET: Week 10: Drones!</dc:title>
  <dc:subject>RESET: Week 10: Drones!</dc:subject>
  <dc:creator>Bill Mitchell</dc:creator>
  <cp:keywords/>
  <dc:description>Boy I hope this goes smoothly and we don't run out of batteries!!!!!</dc:description>
  <cp:lastModifiedBy/>
  <cp:revision>1</cp:revision>
  <cp:lastPrinted>2018-01-07T01:22:08Z</cp:lastPrinted>
  <dcterms:created xsi:type="dcterms:W3CDTF">2017-09-21T17:32:27Z</dcterms:created>
  <dcterms:modified xsi:type="dcterms:W3CDTF">2020-06-11T20:32:27Z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419;#zpp140;#65;#zpp120;#79;#tpl120</vt:lpwstr>
  </property>
  <property fmtid="{D5CDD505-2E9C-101B-9397-08002B2CF9AE}" pid="8" name="PolicheckCounter">
    <vt:lpwstr>0</vt:lpwstr>
  </property>
  <property fmtid="{D5CDD505-2E9C-101B-9397-08002B2CF9AE}" pid="9" name="APTrustLevel">
    <vt:i4>1</vt:i4>
  </property>
</Properties>
</file>