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4" r:id="rId4"/>
  </p:sldMasterIdLst>
  <p:notesMasterIdLst>
    <p:notesMasterId r:id="rId27"/>
  </p:notesMasterIdLst>
  <p:handoutMasterIdLst>
    <p:handoutMasterId r:id="rId28"/>
  </p:handoutMasterIdLst>
  <p:sldIdLst>
    <p:sldId id="256" r:id="rId5"/>
    <p:sldId id="301" r:id="rId6"/>
    <p:sldId id="333" r:id="rId7"/>
    <p:sldId id="278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15" r:id="rId18"/>
    <p:sldId id="382" r:id="rId19"/>
    <p:sldId id="384" r:id="rId20"/>
    <p:sldId id="381" r:id="rId21"/>
    <p:sldId id="383" r:id="rId22"/>
    <p:sldId id="371" r:id="rId23"/>
    <p:sldId id="370" r:id="rId24"/>
    <p:sldId id="367" r:id="rId25"/>
    <p:sldId id="314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jay Khurana" initials="S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4F3"/>
    <a:srgbClr val="626262"/>
    <a:srgbClr val="FADA7A"/>
    <a:srgbClr val="FDF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6694"/>
  </p:normalViewPr>
  <p:slideViewPr>
    <p:cSldViewPr>
      <p:cViewPr varScale="1">
        <p:scale>
          <a:sx n="100" d="100"/>
          <a:sy n="100" d="100"/>
        </p:scale>
        <p:origin x="856" y="168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-22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14T13:33:08.671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03170175-C3ED-4C72-B085-79CCCD670CC9}" type="datetimeFigureOut">
              <a:rPr lang="en-US" smtClean="0"/>
              <a:pPr/>
              <a:t>10/18/19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92977F1F-E40B-4E53-8E11-28ED50698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2D9FB51A-E05F-4494-ADA5-A77EAE266FCF}" type="datetimeFigureOut">
              <a:rPr lang="en-US" smtClean="0"/>
              <a:pPr/>
              <a:t>10/18/19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noProof="1"/>
              <a:t>Click to edit Master text styles</a:t>
            </a:r>
            <a:endParaRPr lang="en-US"/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13CD1B0D-083E-4DA2-81AD-16B7E9711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osproject.org/character-strength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google.com/document/d/1E0_m833_jnQyrdU-VhzBOtwB-o3XsT4D9ljjRUi70aM/edit" TargetMode="External"/><Relationship Id="rId4" Type="http://schemas.openxmlformats.org/officeDocument/2006/relationships/hyperlink" Target="https://posproject.org/resources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urriculum.code.org/csf-19/coursef/14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urriculum.code.org/csf-19/coursef/14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10/18/19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753078D-CD69-FB45-B2BE-DE7804FE2C09}" type="slidenum">
              <a:rPr lang="en-US" altLang="x-none" sz="1200"/>
              <a:pPr/>
              <a:t>2</a:t>
            </a:fld>
            <a:endParaRPr lang="en-US" altLang="x-none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175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08F2475-9AD4-4C46-8AA0-6995B40715FF}" type="slidenum">
              <a:rPr lang="en-US" altLang="x-none" sz="1200"/>
              <a:pPr/>
              <a:t>3</a:t>
            </a:fld>
            <a:endParaRPr lang="en-US" altLang="x-none" sz="1200"/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 This week's theme is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INTEGRITY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You are honest and speak the truth.  You present yourself genuinely and sincerely.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x-non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Xref</a:t>
            </a:r>
            <a:r>
              <a:rPr lang="en-US" altLang="x-non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hlinkClick r:id="rId3"/>
              </a:rPr>
              <a:t>https://posproject.org/character-strengths/</a:t>
            </a:r>
            <a:endParaRPr lang="en-US" dirty="0"/>
          </a:p>
          <a:p>
            <a:r>
              <a:rPr lang="en-US" altLang="x-none" dirty="0" err="1"/>
              <a:t>Xref</a:t>
            </a:r>
            <a:r>
              <a:rPr lang="en-US" altLang="x-none" dirty="0"/>
              <a:t>: </a:t>
            </a:r>
            <a:r>
              <a:rPr lang="en-US" dirty="0">
                <a:hlinkClick r:id="rId4"/>
              </a:rPr>
              <a:t>https://posproject.org/resources/</a:t>
            </a:r>
            <a:endParaRPr lang="en-US" dirty="0"/>
          </a:p>
          <a:p>
            <a:r>
              <a:rPr lang="en-US" altLang="x-none" dirty="0" err="1"/>
              <a:t>Xref</a:t>
            </a:r>
            <a:r>
              <a:rPr lang="en-US" altLang="x-none" dirty="0"/>
              <a:t>: </a:t>
            </a:r>
            <a:r>
              <a:rPr lang="en-US" dirty="0">
                <a:hlinkClick r:id="rId5"/>
              </a:rPr>
              <a:t>https://docs.google.com/document/d/1E0_m833_jnQyrdU-VhzBOtwB-o3XsT4D9ljjRUi70aM/edit</a:t>
            </a:r>
            <a:r>
              <a:rPr lang="en-US" dirty="0"/>
              <a:t> </a:t>
            </a:r>
          </a:p>
          <a:p>
            <a:endParaRPr lang="en-US" altLang="x-none" dirty="0"/>
          </a:p>
          <a:p>
            <a:pPr lvl="1"/>
            <a:r>
              <a:rPr lang="en-US" altLang="x-none" dirty="0"/>
              <a:t>Don't STEAL code!</a:t>
            </a:r>
          </a:p>
          <a:p>
            <a:pPr lvl="1"/>
            <a:r>
              <a:rPr lang="en-US" altLang="x-none" dirty="0"/>
              <a:t>Open Source Code – give credit where credit is due</a:t>
            </a:r>
          </a:p>
          <a:p>
            <a:pPr lvl="1"/>
            <a:r>
              <a:rPr lang="en-US" altLang="x-none" dirty="0"/>
              <a:t>Intellectual integrity</a:t>
            </a:r>
          </a:p>
          <a:p>
            <a:pPr lvl="1"/>
            <a:r>
              <a:rPr lang="en-US" altLang="x-none" dirty="0"/>
              <a:t>Come up with your own solutions</a:t>
            </a:r>
          </a:p>
        </p:txBody>
      </p:sp>
    </p:spTree>
    <p:extLst>
      <p:ext uri="{BB962C8B-B14F-4D97-AF65-F5344CB8AC3E}">
        <p14:creationId xmlns:p14="http://schemas.microsoft.com/office/powerpoint/2010/main" val="334060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08F2475-9AD4-4C46-8AA0-6995B40715FF}" type="slidenum">
              <a:rPr lang="en-US" altLang="x-none" sz="1200"/>
              <a:pPr/>
              <a:t>4</a:t>
            </a:fld>
            <a:endParaRPr lang="en-US" altLang="x-none" sz="1200"/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x-none" dirty="0"/>
              <a:t>This lesson is based on </a:t>
            </a:r>
            <a:r>
              <a:rPr lang="en-US" dirty="0">
                <a:hlinkClick r:id="rId3"/>
              </a:rPr>
              <a:t>https://curriculum.code.org/csf-19/coursef/14/</a:t>
            </a:r>
            <a:endParaRPr lang="en-US" dirty="0"/>
          </a:p>
          <a:p>
            <a:pPr eaLnBrk="1" hangingPunct="1"/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111781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08F2475-9AD4-4C46-8AA0-6995B40715FF}" type="slidenum">
              <a:rPr lang="en-US" altLang="x-none" sz="1200"/>
              <a:pPr/>
              <a:t>17</a:t>
            </a:fld>
            <a:endParaRPr lang="en-US" altLang="x-none" sz="1200"/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x-none" dirty="0"/>
              <a:t>This lesson is based on </a:t>
            </a:r>
            <a:r>
              <a:rPr lang="en-US" dirty="0">
                <a:hlinkClick r:id="rId3"/>
              </a:rPr>
              <a:t>https://curriculum.code.org/csf-19/coursef/14/</a:t>
            </a:r>
            <a:endParaRPr lang="en-US" dirty="0"/>
          </a:p>
          <a:p>
            <a:pPr eaLnBrk="1" hangingPunct="1"/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822980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753078D-CD69-FB45-B2BE-DE7804FE2C09}" type="slidenum">
              <a:rPr lang="en-US" altLang="x-none" sz="1200"/>
              <a:pPr/>
              <a:t>22</a:t>
            </a:fld>
            <a:endParaRPr lang="en-US" altLang="x-none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7873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:ReSET Web Revise:RESET_logo:inhouse_logos:Reset_logo_with_tag_horizontal.jpg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18452" y="152400"/>
            <a:ext cx="203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:ReSET Web Revise:RESET_logo:inhouse_logos:Reset_logo_with_tag_horizontal.jpg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56552" y="120714"/>
            <a:ext cx="203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/>
          <a:p>
            <a:fld id="{79C76396-5064-41C5-A285-015EE0047001}" type="datetime2">
              <a:rPr lang="en-US" smtClean="0"/>
              <a:pPr/>
              <a:t>Friday, October 18, 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/>
          <a:p>
            <a:fld id="{F83034B0-3E89-40BA-B086-97296A422E36}" type="datetimeFigureOut">
              <a:rPr lang="en-US" smtClean="0"/>
              <a:pPr/>
              <a:t>10/18/19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1134268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first.withgoogle.com/c/cs-first/en/animate-a-name/animate-a-name/animate-a-name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io.code.org/s/coursef-2019/stage/15/puzzle/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cratch.mit.edu/projects/edito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381000" y="4800600"/>
            <a:ext cx="8458200" cy="1222375"/>
          </a:xfrm>
        </p:spPr>
        <p:txBody>
          <a:bodyPr>
            <a:normAutofit/>
          </a:bodyPr>
          <a:lstStyle/>
          <a:p>
            <a:r>
              <a:rPr lang="en-US" sz="3400" dirty="0"/>
              <a:t>Computer Science Week 4: CODING!</a:t>
            </a:r>
            <a:br>
              <a:rPr lang="en-US" sz="3400" dirty="0"/>
            </a:br>
            <a:r>
              <a:rPr lang="en-US" sz="3400" dirty="0"/>
              <a:t>SCRATCH: Animate Your Name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Bill Mitchell</a:t>
            </a:r>
          </a:p>
          <a:p>
            <a:r>
              <a:rPr lang="en-US" dirty="0"/>
              <a:t>RESET Program Volunteer Teacher</a:t>
            </a:r>
          </a:p>
        </p:txBody>
      </p:sp>
      <p:pic>
        <p:nvPicPr>
          <p:cNvPr id="4" name="Picture 3" descr=":ReSET Web Revise:RESET_logo:inhouse_logos:Reset_logo_with_tag_horizonta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686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93CC-C84C-C744-8528-657998CF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add each letter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29DEBB-2D22-3E41-96B5-4D89CA553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54162"/>
            <a:ext cx="7674107" cy="521401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F9456D-C0F8-F743-8385-5EBE003F1F37}"/>
              </a:ext>
            </a:extLst>
          </p:cNvPr>
          <p:cNvCxnSpPr/>
          <p:nvPr/>
        </p:nvCxnSpPr>
        <p:spPr>
          <a:xfrm>
            <a:off x="4876800" y="4343400"/>
            <a:ext cx="1905000" cy="1690123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818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921-E8CE-BD45-9793-E009ABEC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to choose from..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0BA57F-A847-B543-BDA1-7AB2B6878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98" y="1554162"/>
            <a:ext cx="7806309" cy="530383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3BDD3C-97C8-214D-9B11-CCDF5885BA40}"/>
              </a:ext>
            </a:extLst>
          </p:cNvPr>
          <p:cNvCxnSpPr>
            <a:cxnSpLocks/>
          </p:cNvCxnSpPr>
          <p:nvPr/>
        </p:nvCxnSpPr>
        <p:spPr>
          <a:xfrm flipV="1">
            <a:off x="4876800" y="2895600"/>
            <a:ext cx="1600200" cy="1447800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14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24F3-C2DA-BA42-A43C-CE024A3F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a letter, any letter!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D41483-F08C-AE48-94C0-3DAC56970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54162"/>
            <a:ext cx="7674107" cy="52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5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5EC7-E48B-6C46-A22B-EA4A73B5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it 'B', Let it 'B' !!  🎵🎶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D8421B-9758-1F4B-BAEA-D7931A7AC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54162"/>
            <a:ext cx="7674107" cy="52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9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677F-B8C6-2D41-A421-C8DBB445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just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26B5B-68AC-8440-BDDF-BEB81D80A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letter you placed on the screen is called a </a:t>
            </a:r>
            <a:r>
              <a:rPr lang="en-US" b="1" dirty="0"/>
              <a:t>SPRITE</a:t>
            </a:r>
          </a:p>
          <a:p>
            <a:r>
              <a:rPr lang="en-US" dirty="0"/>
              <a:t>The cat was a sprite too.</a:t>
            </a:r>
          </a:p>
          <a:p>
            <a:r>
              <a:rPr lang="en-US" dirty="0"/>
              <a:t>You can attach code, costumes, and sounds to sprites </a:t>
            </a:r>
            <a:r>
              <a:rPr lang="en-US" b="1" dirty="0"/>
              <a:t>and</a:t>
            </a:r>
            <a:r>
              <a:rPr lang="en-US" dirty="0"/>
              <a:t> backgrounds in Scratch.</a:t>
            </a:r>
          </a:p>
          <a:p>
            <a:r>
              <a:rPr lang="en-US" dirty="0"/>
              <a:t>A Sprite is an object that you can program and then reuse.</a:t>
            </a:r>
          </a:p>
          <a:p>
            <a:pPr lvl="1"/>
            <a:r>
              <a:rPr lang="en-US" dirty="0"/>
              <a:t>Why do you think that this would be useful?</a:t>
            </a:r>
          </a:p>
        </p:txBody>
      </p:sp>
    </p:spTree>
    <p:extLst>
      <p:ext uri="{BB962C8B-B14F-4D97-AF65-F5344CB8AC3E}">
        <p14:creationId xmlns:p14="http://schemas.microsoft.com/office/powerpoint/2010/main" val="318465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E65B-69E2-5D49-A80D-8E23ACC9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spruce this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8643E-34E9-4B40-8535-504B38B4B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some things that we can do to make the letters more interesting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9A4EA-8F69-0445-8DA9-E69378989AF5}"/>
              </a:ext>
            </a:extLst>
          </p:cNvPr>
          <p:cNvSpPr txBox="1"/>
          <p:nvPr/>
        </p:nvSpPr>
        <p:spPr>
          <a:xfrm>
            <a:off x="1143000" y="2828835"/>
            <a:ext cx="6381750" cy="255454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3200" dirty="0"/>
              <a:t>Colour</a:t>
            </a:r>
          </a:p>
          <a:p>
            <a:r>
              <a:rPr lang="en-US" sz="3200" dirty="0"/>
              <a:t>Sound!</a:t>
            </a:r>
          </a:p>
          <a:p>
            <a:r>
              <a:rPr lang="en-US" sz="3200" dirty="0"/>
              <a:t>Motion!</a:t>
            </a:r>
          </a:p>
          <a:p>
            <a:r>
              <a:rPr lang="en-US" sz="3200" dirty="0"/>
              <a:t>Size</a:t>
            </a:r>
          </a:p>
          <a:p>
            <a:r>
              <a:rPr lang="en-US" sz="3200" dirty="0"/>
              <a:t>Rotation</a:t>
            </a:r>
          </a:p>
          <a:p>
            <a:r>
              <a:rPr lang="en-US" sz="3200" dirty="0"/>
              <a:t>Costume</a:t>
            </a:r>
          </a:p>
          <a:p>
            <a:r>
              <a:rPr lang="en-US" sz="3200" dirty="0"/>
              <a:t>Bouncing</a:t>
            </a:r>
          </a:p>
          <a:p>
            <a:r>
              <a:rPr lang="en-US" sz="3200" dirty="0"/>
              <a:t>Speech bubbles</a:t>
            </a:r>
          </a:p>
          <a:p>
            <a:r>
              <a:rPr lang="en-US" sz="3200" dirty="0"/>
              <a:t>Music</a:t>
            </a:r>
          </a:p>
          <a:p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918A1-55AB-2A40-A6D6-74CADDC9A174}"/>
              </a:ext>
            </a:extLst>
          </p:cNvPr>
          <p:cNvSpPr txBox="1"/>
          <p:nvPr/>
        </p:nvSpPr>
        <p:spPr>
          <a:xfrm rot="20830818">
            <a:off x="3385464" y="5159717"/>
            <a:ext cx="4587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AND TONS MORE!!</a:t>
            </a:r>
          </a:p>
        </p:txBody>
      </p:sp>
    </p:spTree>
    <p:extLst>
      <p:ext uri="{BB962C8B-B14F-4D97-AF65-F5344CB8AC3E}">
        <p14:creationId xmlns:p14="http://schemas.microsoft.com/office/powerpoint/2010/main" val="6576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16420-984D-5F4F-A6C2-7BF32473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EACH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DA878-2A4C-6842-AC34-D90EE35D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 your job now is to click on each letter and make it do something fun!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could make it GROW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You could make it SHRINK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could have it turn!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21BD6-6934-7C4E-AC7A-F351AA98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332036"/>
            <a:ext cx="2032000" cy="1384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D627E0-943B-6341-921D-56D573A3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848891"/>
            <a:ext cx="1968500" cy="115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E897E-F9B7-D941-A2ED-1A6213F20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495925"/>
            <a:ext cx="1930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x-none" sz="3200" i="1" dirty="0"/>
              <a:t>CS Lesson 4</a:t>
            </a:r>
            <a:r>
              <a:rPr lang="en-US" altLang="x-none" sz="3200" dirty="0"/>
              <a:t>: Animate Your Name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4300"/>
            <a:ext cx="8305800" cy="5168900"/>
          </a:xfrm>
        </p:spPr>
        <p:txBody>
          <a:bodyPr>
            <a:noAutofit/>
          </a:bodyPr>
          <a:lstStyle/>
          <a:p>
            <a:r>
              <a:rPr lang="en-US" sz="2800" dirty="0"/>
              <a:t>Here's some URLs to go to which have some inspiration and tips on other ways to make it even more exciting!</a:t>
            </a:r>
          </a:p>
          <a:p>
            <a:r>
              <a:rPr lang="en-US" sz="2800" dirty="0">
                <a:hlinkClick r:id="rId3"/>
              </a:rPr>
              <a:t>https://vimeo.com/111342687</a:t>
            </a:r>
            <a:r>
              <a:rPr lang="en-US" sz="2800" dirty="0"/>
              <a:t> (1 minute)</a:t>
            </a:r>
          </a:p>
          <a:p>
            <a:r>
              <a:rPr lang="en-US" sz="2800" dirty="0">
                <a:hlinkClick r:id="rId4"/>
              </a:rPr>
              <a:t>https://csfirst.withgoogle.com/c/cs-first/en/animate-a-name/animate-a-name/animate-a-name.html</a:t>
            </a:r>
            <a:r>
              <a:rPr lang="en-US" sz="2800" dirty="0"/>
              <a:t> (2:38)</a:t>
            </a:r>
          </a:p>
          <a:p>
            <a:pPr lvl="1"/>
            <a:r>
              <a:rPr lang="en-US" sz="2400" dirty="0"/>
              <a:t>http://</a:t>
            </a:r>
            <a:r>
              <a:rPr lang="en-US" sz="2400" dirty="0" err="1"/>
              <a:t>bit.ly</a:t>
            </a:r>
            <a:r>
              <a:rPr lang="en-US" sz="2400" dirty="0"/>
              <a:t>/32lqQHT</a:t>
            </a:r>
          </a:p>
          <a:p>
            <a:r>
              <a:rPr lang="en-US" sz="2800" dirty="0"/>
              <a:t>Remember, the code you attach to a Sprite can be dragged onto another Sprite if you want to experiment!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94EC4-7C7A-834D-B21E-0DBABAB99C8A}"/>
              </a:ext>
            </a:extLst>
          </p:cNvPr>
          <p:cNvSpPr txBox="1"/>
          <p:nvPr/>
        </p:nvSpPr>
        <p:spPr>
          <a:xfrm>
            <a:off x="0" y="-40620"/>
            <a:ext cx="386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http://</a:t>
            </a:r>
            <a:r>
              <a:rPr lang="en-US" sz="3200" b="1" dirty="0" err="1"/>
              <a:t>bit.ly</a:t>
            </a:r>
            <a:r>
              <a:rPr lang="en-US" sz="3200" b="1" dirty="0"/>
              <a:t>/32lqQHT</a:t>
            </a:r>
          </a:p>
        </p:txBody>
      </p:sp>
    </p:spTree>
    <p:extLst>
      <p:ext uri="{BB962C8B-B14F-4D97-AF65-F5344CB8AC3E}">
        <p14:creationId xmlns:p14="http://schemas.microsoft.com/office/powerpoint/2010/main" val="17344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DD4D8-6A57-2A44-9709-86961CFF7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FINISH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D02EB-F4D8-A240-AEFF-6B66E55D1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succeeded in animating your name, you have met the goal for this week</a:t>
            </a:r>
          </a:p>
          <a:p>
            <a:r>
              <a:rPr lang="en-US" dirty="0"/>
              <a:t>Remember what the Positivity Project goal was at the beginning</a:t>
            </a:r>
          </a:p>
          <a:p>
            <a:r>
              <a:rPr lang="en-US" dirty="0"/>
              <a:t>HELP the person next to you, make sure your </a:t>
            </a:r>
            <a:r>
              <a:rPr lang="en-US" u="sng" dirty="0"/>
              <a:t>entire table</a:t>
            </a:r>
            <a:r>
              <a:rPr lang="en-US" dirty="0"/>
              <a:t> has their name moving!</a:t>
            </a:r>
          </a:p>
        </p:txBody>
      </p:sp>
    </p:spTree>
    <p:extLst>
      <p:ext uri="{BB962C8B-B14F-4D97-AF65-F5344CB8AC3E}">
        <p14:creationId xmlns:p14="http://schemas.microsoft.com/office/powerpoint/2010/main" val="383737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677F-B8C6-2D41-A421-C8DBB445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wants a challenge?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26B5B-68AC-8440-BDDF-BEB81D80A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the teachers can post this link on the school's website, here's a set of exercises that would be good to try and tackle.</a:t>
            </a:r>
          </a:p>
          <a:p>
            <a:r>
              <a:rPr lang="en-US" dirty="0">
                <a:hlinkClick r:id="rId2"/>
              </a:rPr>
              <a:t>https://studio.code.org/s/coursef-2019/stage/15/puzzle/1</a:t>
            </a:r>
            <a:endParaRPr lang="en-US" dirty="0"/>
          </a:p>
          <a:p>
            <a:r>
              <a:rPr lang="en-US" dirty="0"/>
              <a:t>This set of exercises will test your ability to READ code as well as write code.</a:t>
            </a:r>
          </a:p>
        </p:txBody>
      </p:sp>
    </p:spTree>
    <p:extLst>
      <p:ext uri="{BB962C8B-B14F-4D97-AF65-F5344CB8AC3E}">
        <p14:creationId xmlns:p14="http://schemas.microsoft.com/office/powerpoint/2010/main" val="149198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97599"/>
            <a:ext cx="86868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x-none" sz="2800" dirty="0"/>
              <a:t>LESSON SUMMARY – The </a:t>
            </a:r>
            <a:r>
              <a:rPr lang="en-US" altLang="x-none" sz="2800" b="1" dirty="0"/>
              <a:t>BIG</a:t>
            </a:r>
            <a:r>
              <a:rPr lang="en-US" altLang="x-none" sz="2800" dirty="0"/>
              <a:t>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A16679-2C46-2E4B-B1F4-7BEC6082AEC4}"/>
              </a:ext>
            </a:extLst>
          </p:cNvPr>
          <p:cNvSpPr/>
          <p:nvPr/>
        </p:nvSpPr>
        <p:spPr>
          <a:xfrm>
            <a:off x="457200" y="1219200"/>
            <a:ext cx="7010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Binary Numbers+ ✔️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Algorithms ✔️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How does the Internet work? ✔️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Scratch – Animate your name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Scratch - Make it fly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Scratch - Create a virtual pet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Scratch - Conan the Librarian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Beyond Scratch (Python + Java)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Embedded Computers (Arduino) 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Drones – introduction (part 1)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Drones – flight path (part 2)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SPECIAL PROJECT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F1327D-CC5C-394C-B61C-0A834EBF6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382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84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26B5B-68AC-8440-BDDF-BEB81D80A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One of the first mistakes that new programmers make is assuming that they have to create EVERYTHING themselves.</a:t>
            </a:r>
          </a:p>
          <a:p>
            <a:pPr lvl="1"/>
            <a:r>
              <a:rPr lang="en-US" dirty="0"/>
              <a:t>When you run into a problem, how many other people have run into it before?</a:t>
            </a:r>
          </a:p>
          <a:p>
            <a:r>
              <a:rPr lang="en-US" b="1" dirty="0"/>
              <a:t>Sometimes</a:t>
            </a:r>
            <a:r>
              <a:rPr lang="en-US" dirty="0"/>
              <a:t> it's better to build your own version (for example, for learning, like today!)</a:t>
            </a:r>
          </a:p>
          <a:p>
            <a:pPr lvl="1"/>
            <a:r>
              <a:rPr lang="en-US" b="1" dirty="0"/>
              <a:t>…and sometimes</a:t>
            </a:r>
            <a:r>
              <a:rPr lang="en-US" dirty="0"/>
              <a:t> you can and should start from the work of others.</a:t>
            </a:r>
          </a:p>
          <a:p>
            <a:pPr lvl="1"/>
            <a:r>
              <a:rPr lang="en-US" dirty="0"/>
              <a:t>Just like when we discussed algorithms!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D677F-B8C6-2D41-A421-C8DBB445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before you leap!</a:t>
            </a:r>
          </a:p>
        </p:txBody>
      </p:sp>
    </p:spTree>
    <p:extLst>
      <p:ext uri="{BB962C8B-B14F-4D97-AF65-F5344CB8AC3E}">
        <p14:creationId xmlns:p14="http://schemas.microsoft.com/office/powerpoint/2010/main" val="3086855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677F-B8C6-2D41-A421-C8DBB445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26B5B-68AC-8440-BDDF-BEB81D80A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Today was our first class where we had to work mostly independently in programming.</a:t>
            </a:r>
          </a:p>
          <a:p>
            <a:pPr lvl="1"/>
            <a:r>
              <a:rPr lang="en-US" sz="3200" dirty="0"/>
              <a:t>If you get behind, </a:t>
            </a:r>
            <a:r>
              <a:rPr lang="en-US" sz="3200" b="1" dirty="0"/>
              <a:t>DO NOT PANIC!</a:t>
            </a:r>
            <a:endParaRPr lang="en-US" sz="3200" dirty="0"/>
          </a:p>
          <a:p>
            <a:pPr lvl="1"/>
            <a:r>
              <a:rPr lang="en-US" sz="3200" dirty="0"/>
              <a:t>if you finish early, try to help the person next to you.</a:t>
            </a:r>
          </a:p>
          <a:p>
            <a:pPr lvl="1"/>
            <a:r>
              <a:rPr lang="en-US" sz="3200" dirty="0"/>
              <a:t>A good programmer helps their </a:t>
            </a:r>
            <a:r>
              <a:rPr lang="en-US" sz="3200" dirty="0" err="1"/>
              <a:t>neighbour</a:t>
            </a:r>
            <a:r>
              <a:rPr lang="en-US" sz="3200" dirty="0"/>
              <a:t>!</a:t>
            </a:r>
          </a:p>
          <a:p>
            <a:r>
              <a:rPr lang="en-US" sz="3600" dirty="0"/>
              <a:t>If you have questions about today's topic, please bring them next week so that we can go over them!</a:t>
            </a:r>
          </a:p>
        </p:txBody>
      </p:sp>
    </p:spTree>
    <p:extLst>
      <p:ext uri="{BB962C8B-B14F-4D97-AF65-F5344CB8AC3E}">
        <p14:creationId xmlns:p14="http://schemas.microsoft.com/office/powerpoint/2010/main" val="2183372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97599"/>
            <a:ext cx="86868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x-none" sz="2800" dirty="0"/>
              <a:t>NEXT WEEK….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A16679-2C46-2E4B-B1F4-7BEC6082AEC4}"/>
              </a:ext>
            </a:extLst>
          </p:cNvPr>
          <p:cNvSpPr/>
          <p:nvPr/>
        </p:nvSpPr>
        <p:spPr>
          <a:xfrm>
            <a:off x="457200" y="1219200"/>
            <a:ext cx="7010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sz="2800" b="1" strike="sngStrike" dirty="0">
                <a:solidFill>
                  <a:srgbClr val="4E5B6F"/>
                </a:solidFill>
                <a:latin typeface="Franklin Gothic Book" panose="020B0503020102020204" pitchFamily="34" charset="0"/>
              </a:rPr>
              <a:t>Binary Numbers+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b="1" strike="sngStrike" dirty="0">
                <a:solidFill>
                  <a:srgbClr val="4E5B6F"/>
                </a:solidFill>
                <a:latin typeface="Franklin Gothic Book" panose="020B0503020102020204" pitchFamily="34" charset="0"/>
              </a:rPr>
              <a:t>Algorithms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b="1" strike="sngStrike" dirty="0">
                <a:solidFill>
                  <a:srgbClr val="4E5B6F"/>
                </a:solidFill>
                <a:latin typeface="Franklin Gothic Book" panose="020B0503020102020204" pitchFamily="34" charset="0"/>
              </a:rPr>
              <a:t>How does the Internet work? 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b="1" strike="sngStrike" dirty="0">
                <a:solidFill>
                  <a:srgbClr val="4E5B6F"/>
                </a:solidFill>
                <a:latin typeface="Franklin Gothic Book" panose="020B0503020102020204" pitchFamily="34" charset="0"/>
              </a:rPr>
              <a:t>Scratch – Animate your name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Scratch - Make it fly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  <a:sym typeface="Wingdings" pitchFamily="2" charset="2"/>
              </a:rPr>
              <a:t>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Scratch - Create a virtual pet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Scratch - Conan the Librarian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Beyond Scratch (Python + Java)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Embedded Computers (Arduino) 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Drones – introduction (part 1)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Drones –flight path (part 2)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800" dirty="0">
                <a:solidFill>
                  <a:srgbClr val="4E5B6F"/>
                </a:solidFill>
                <a:latin typeface="Franklin Gothic Book" panose="020B0503020102020204" pitchFamily="34" charset="0"/>
              </a:rPr>
              <a:t>SPECIAL PROJECT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F1327D-CC5C-394C-B61C-0A834EBF6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382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7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x-none" i="1" dirty="0"/>
              <a:t>POSITIVITY PROJECT</a:t>
            </a:r>
            <a:endParaRPr lang="en-US" altLang="x-none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4300"/>
            <a:ext cx="5715000" cy="47879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x-none" dirty="0"/>
              <a:t>What is the Positivity Project goal is for the week?</a:t>
            </a:r>
          </a:p>
          <a:p>
            <a:pPr marL="0" indent="0" eaLnBrk="1" hangingPunct="1">
              <a:buNone/>
            </a:pPr>
            <a:endParaRPr lang="en-US" altLang="x-none" dirty="0"/>
          </a:p>
          <a:p>
            <a:pPr eaLnBrk="1" hangingPunct="1"/>
            <a:r>
              <a:rPr lang="en-US" altLang="x-none" dirty="0"/>
              <a:t>Why would this be important to a programmer?</a:t>
            </a:r>
          </a:p>
          <a:p>
            <a:pPr lvl="1"/>
            <a:r>
              <a:rPr lang="en-US" altLang="x-none" dirty="0"/>
              <a:t>Software Licenses</a:t>
            </a:r>
          </a:p>
          <a:p>
            <a:pPr lvl="1"/>
            <a:r>
              <a:rPr lang="en-US" altLang="x-none" dirty="0"/>
              <a:t>Open Source Code</a:t>
            </a:r>
          </a:p>
          <a:p>
            <a:pPr lvl="1"/>
            <a:r>
              <a:rPr lang="en-US" altLang="x-none" dirty="0"/>
              <a:t>Intellectual integrity</a:t>
            </a:r>
          </a:p>
          <a:p>
            <a:pPr lvl="1"/>
            <a:r>
              <a:rPr lang="en-US" altLang="x-none" dirty="0"/>
              <a:t>Come up with your own solutions</a:t>
            </a:r>
            <a:br>
              <a:rPr lang="en-US" altLang="x-none" dirty="0"/>
            </a:br>
            <a:endParaRPr lang="en-US" altLang="x-none" dirty="0"/>
          </a:p>
          <a:p>
            <a:pPr eaLnBrk="1" hangingPunct="1"/>
            <a:r>
              <a:rPr lang="en-US" altLang="x-none" dirty="0"/>
              <a:t>Let's practice that as we work in groups today!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BCC4A-53EB-CB4A-90D8-3190AFD2B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143000"/>
            <a:ext cx="29083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8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x-none" sz="3200" i="1" dirty="0"/>
              <a:t>CS Lesson 4</a:t>
            </a:r>
            <a:r>
              <a:rPr lang="en-US" altLang="x-none" sz="3200" dirty="0"/>
              <a:t>: MAKE Your Name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4300"/>
            <a:ext cx="8305800" cy="5168900"/>
          </a:xfrm>
        </p:spPr>
        <p:txBody>
          <a:bodyPr>
            <a:noAutofit/>
          </a:bodyPr>
          <a:lstStyle/>
          <a:p>
            <a:r>
              <a:rPr lang="en-US" sz="3600" dirty="0"/>
              <a:t>Today's class is going to be MOSTLY coding but I still need your attention.</a:t>
            </a:r>
          </a:p>
          <a:p>
            <a:r>
              <a:rPr lang="en-US" sz="3600" dirty="0"/>
              <a:t>We will do the first part TOGETHER (so that we all have our name to start with)</a:t>
            </a:r>
          </a:p>
          <a:p>
            <a:r>
              <a:rPr lang="en-US" sz="3600" dirty="0"/>
              <a:t>Once you get the basics done, you have FLEXIBILITY to experiment, and make your own project unique to yourself.</a:t>
            </a:r>
          </a:p>
          <a:p>
            <a:pPr lvl="1"/>
            <a:r>
              <a:rPr lang="en-US" sz="3200" dirty="0"/>
              <a:t>I'm excited to see what you come up with!</a:t>
            </a:r>
          </a:p>
        </p:txBody>
      </p:sp>
    </p:spTree>
    <p:extLst>
      <p:ext uri="{BB962C8B-B14F-4D97-AF65-F5344CB8AC3E}">
        <p14:creationId xmlns:p14="http://schemas.microsoft.com/office/powerpoint/2010/main" val="41172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C1975-663A-FB42-B48E-39B3628B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Make your name!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599C8-CF28-C04D-8BBD-0A5130E20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OVERVIEW of what we're going to do..</a:t>
            </a:r>
          </a:p>
          <a:p>
            <a:pPr lvl="1"/>
            <a:r>
              <a:rPr lang="en-US" sz="3200" dirty="0"/>
              <a:t>Start a new Scratch project</a:t>
            </a:r>
          </a:p>
          <a:p>
            <a:pPr lvl="2"/>
            <a:r>
              <a:rPr lang="en-US" sz="2800" dirty="0"/>
              <a:t>Go to</a:t>
            </a:r>
            <a:r>
              <a:rPr lang="en-US" sz="2800" dirty="0">
                <a:hlinkClick r:id="rId2"/>
              </a:rPr>
              <a:t> https://scratch.mit.edu/projects/editor</a:t>
            </a:r>
            <a:endParaRPr lang="en-US" sz="2800" dirty="0"/>
          </a:p>
          <a:p>
            <a:pPr lvl="1"/>
            <a:r>
              <a:rPr lang="en-US" sz="3200" dirty="0"/>
              <a:t>Pick a background</a:t>
            </a:r>
          </a:p>
          <a:p>
            <a:pPr lvl="1"/>
            <a:r>
              <a:rPr lang="en-US" sz="3200" i="1" dirty="0"/>
              <a:t>Optional: get rid of the cat</a:t>
            </a:r>
            <a:endParaRPr lang="en-US" sz="3200" dirty="0"/>
          </a:p>
          <a:p>
            <a:pPr lvl="1"/>
            <a:r>
              <a:rPr lang="en-US" sz="3200" dirty="0"/>
              <a:t>Add new Sprites for each letter of your name, and position them on the screen.</a:t>
            </a:r>
          </a:p>
        </p:txBody>
      </p:sp>
    </p:spTree>
    <p:extLst>
      <p:ext uri="{BB962C8B-B14F-4D97-AF65-F5344CB8AC3E}">
        <p14:creationId xmlns:p14="http://schemas.microsoft.com/office/powerpoint/2010/main" val="33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7A233-9C82-2F4F-BA65-4003C105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Blank Canvas!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07A56D-539A-D644-80CC-EEC20E501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98" y="1295400"/>
            <a:ext cx="8187161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34A90-BE28-F54D-BC88-2786E849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&amp; No Cat!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9F839B-EF81-904F-BEB1-913A9FF47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54163"/>
            <a:ext cx="7826507" cy="531756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34EDE62-8A0E-504A-9FD7-313E39608A03}"/>
              </a:ext>
            </a:extLst>
          </p:cNvPr>
          <p:cNvCxnSpPr/>
          <p:nvPr/>
        </p:nvCxnSpPr>
        <p:spPr>
          <a:xfrm>
            <a:off x="5181600" y="4343400"/>
            <a:ext cx="1905000" cy="1690123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17A818-CF89-0D4D-A48D-907C86D48486}"/>
              </a:ext>
            </a:extLst>
          </p:cNvPr>
          <p:cNvSpPr/>
          <p:nvPr/>
        </p:nvSpPr>
        <p:spPr>
          <a:xfrm>
            <a:off x="5167648" y="1363663"/>
            <a:ext cx="2133600" cy="381000"/>
          </a:xfrm>
          <a:prstGeom prst="wedgeRoundRectCallout">
            <a:avLst>
              <a:gd name="adj1" fmla="val -50953"/>
              <a:gd name="adj2" fmla="val -12003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I'm ALLERGIC!</a:t>
            </a:r>
          </a:p>
        </p:txBody>
      </p:sp>
    </p:spTree>
    <p:extLst>
      <p:ext uri="{BB962C8B-B14F-4D97-AF65-F5344CB8AC3E}">
        <p14:creationId xmlns:p14="http://schemas.microsoft.com/office/powerpoint/2010/main" val="29941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6385-31C5-D548-B92B-9E8A22F6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backgrounds!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CA9602-ED6E-A54A-BBFC-CE61EFFFE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54162"/>
            <a:ext cx="7674107" cy="52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3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CF3B-F0A4-8341-9630-9F6B74BA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picked the </a:t>
            </a:r>
            <a:r>
              <a:rPr lang="en-US" dirty="0" err="1"/>
              <a:t>BoardwalK</a:t>
            </a:r>
            <a:r>
              <a:rPr lang="en-US" dirty="0"/>
              <a:t>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50B3BA-8CB0-CE43-B2DB-B3AD7CFD6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54162"/>
            <a:ext cx="7674107" cy="52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68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F3D43B"/>
      </a:hlink>
      <a:folHlink>
        <a:srgbClr val="969696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perspectiveFront" fov="6000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4873beb7-5857-4685-be1f-d57550cc96cc" xsi:nil="true"/>
    <ApprovalStatus xmlns="4873beb7-5857-4685-be1f-d57550cc96cc">InProgress</ApprovalStatus>
    <DirectSourceMarket xmlns="4873beb7-5857-4685-be1f-d57550cc96cc" xsi:nil="true"/>
    <PrimaryImageGen xmlns="4873beb7-5857-4685-be1f-d57550cc96cc">true</PrimaryImageGen>
    <ThumbnailAssetId xmlns="4873beb7-5857-4685-be1f-d57550cc96cc" xsi:nil="true"/>
    <NumericId xmlns="4873beb7-5857-4685-be1f-d57550cc96cc">-1</NumericId>
    <TPFriendlyName xmlns="4873beb7-5857-4685-be1f-d57550cc96cc">Project overview presentation</TPFriendlyName>
    <BusinessGroup xmlns="4873beb7-5857-4685-be1f-d57550cc96cc" xsi:nil="true"/>
    <APEditor xmlns="4873beb7-5857-4685-be1f-d57550cc96cc">
      <UserInfo>
        <DisplayName>REDMOND\v-luannv</DisplayName>
        <AccountId>92</AccountId>
        <AccountType/>
      </UserInfo>
    </APEditor>
    <SourceTitle xmlns="4873beb7-5857-4685-be1f-d57550cc96cc">Project overview presentation</SourceTitle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PublishStatusLookup xmlns="4873beb7-5857-4685-be1f-d57550cc96cc">
      <Value>264313</Value>
      <Value>1282502</Value>
    </PublishStatusLookup>
    <MachineTranslated xmlns="4873beb7-5857-4685-be1f-d57550cc96cc">false</MachineTranslated>
    <OriginalSourceMarket xmlns="4873beb7-5857-4685-be1f-d57550cc96cc" xsi:nil="true"/>
    <TPInstallLocation xmlns="4873beb7-5857-4685-be1f-d57550cc96cc">{My Templates}</TPInstallLocation>
    <APDescription xmlns="4873beb7-5857-4685-be1f-d57550cc96cc" xsi:nil="true"/>
    <ContentItem xmlns="4873beb7-5857-4685-be1f-d57550cc96cc" xsi:nil="true"/>
    <ClipArtFilename xmlns="4873beb7-5857-4685-be1f-d57550cc96cc" xsi:nil="true"/>
    <APAuthor xmlns="4873beb7-5857-4685-be1f-d57550cc96cc">
      <UserInfo>
        <DisplayName>REDMOND\cynvey</DisplayName>
        <AccountId>191</AccountId>
        <AccountType/>
      </UserInfo>
    </APAuthor>
    <TPAppVersion xmlns="4873beb7-5857-4685-be1f-d57550cc96cc">11</TPAppVersion>
    <TPCommandLine xmlns="4873beb7-5857-4685-be1f-d57550cc96cc">{PP} /n {FilePath}</TPCommandLine>
    <PublishTargets xmlns="4873beb7-5857-4685-be1f-d57550cc96cc">OfficeOnline</PublishTargets>
    <TPLaunchHelpLinkType xmlns="4873beb7-5857-4685-be1f-d57550cc96cc">Template</TPLaunchHelpLinkType>
    <EditorialStatus xmlns="4873beb7-5857-4685-be1f-d57550cc96cc" xsi:nil="true"/>
    <TimesCloned xmlns="4873beb7-5857-4685-be1f-d57550cc96cc" xsi:nil="true"/>
    <LastModifiedDateTime xmlns="4873beb7-5857-4685-be1f-d57550cc96cc" xsi:nil="true"/>
    <Provider xmlns="4873beb7-5857-4685-be1f-d57550cc96cc">EY006220130</Provider>
    <AcquiredFrom xmlns="4873beb7-5857-4685-be1f-d57550cc96cc" xsi:nil="true"/>
    <AssetStart xmlns="4873beb7-5857-4685-be1f-d57550cc96cc">2009-05-30T20:40:39+00:00</AssetStart>
    <LastHandOff xmlns="4873beb7-5857-4685-be1f-d57550cc96cc" xsi:nil="true"/>
    <TPClientViewer xmlns="4873beb7-5857-4685-be1f-d57550cc96cc">Microsoft Office PowerPoint</TPClientViewer>
    <ArtSampleDocs xmlns="4873beb7-5857-4685-be1f-d57550cc96cc" xsi:nil="true"/>
    <UACurrentWords xmlns="4873beb7-5857-4685-be1f-d57550cc96cc">0</UACurrentWords>
    <UALocRecommendation xmlns="4873beb7-5857-4685-be1f-d57550cc96cc">Localize</UALocRecommendation>
    <IsDeleted xmlns="4873beb7-5857-4685-be1f-d57550cc96cc">false</IsDeleted>
    <ShowIn xmlns="4873beb7-5857-4685-be1f-d57550cc96cc">Show everywhere</ShowIn>
    <UANotes xmlns="4873beb7-5857-4685-be1f-d57550cc96cc">online onlyFedEx</UANotes>
    <TemplateStatus xmlns="4873beb7-5857-4685-be1f-d57550cc96cc">Complete</TemplateStatus>
    <CSXHash xmlns="4873beb7-5857-4685-be1f-d57550cc96cc" xsi:nil="true"/>
    <VoteCount xmlns="4873beb7-5857-4685-be1f-d57550cc96cc" xsi:nil="true"/>
    <AssetExpire xmlns="4873beb7-5857-4685-be1f-d57550cc96cc">2100-01-01T00:00:00+00:00</AssetExpire>
    <CSXSubmissionMarket xmlns="4873beb7-5857-4685-be1f-d57550cc96cc" xsi:nil="true"/>
    <DSATActionTaken xmlns="4873beb7-5857-4685-be1f-d57550cc96cc" xsi:nil="true"/>
    <SubmitterId xmlns="4873beb7-5857-4685-be1f-d57550cc96cc" xsi:nil="true"/>
    <TPExecutable xmlns="4873beb7-5857-4685-be1f-d57550cc96cc" xsi:nil="true"/>
    <AssetType xmlns="4873beb7-5857-4685-be1f-d57550cc96cc">TP</AssetType>
    <BugNumber xmlns="4873beb7-5857-4685-be1f-d57550cc96cc">537272</BugNumber>
    <CSXSubmissionDate xmlns="4873beb7-5857-4685-be1f-d57550cc96cc" xsi:nil="true"/>
    <CSXUpdate xmlns="4873beb7-5857-4685-be1f-d57550cc96cc">false</CSXUpdate>
    <ApprovalLog xmlns="4873beb7-5857-4685-be1f-d57550cc96cc" xsi:nil="true"/>
    <Milestone xmlns="4873beb7-5857-4685-be1f-d57550cc96cc" xsi:nil="true"/>
    <OriginAsset xmlns="4873beb7-5857-4685-be1f-d57550cc96cc" xsi:nil="true"/>
    <TPComponent xmlns="4873beb7-5857-4685-be1f-d57550cc96cc">PPTFiles</TPComponent>
    <AssetId xmlns="4873beb7-5857-4685-be1f-d57550cc96cc">TP010085199</AssetId>
    <TPApplication xmlns="4873beb7-5857-4685-be1f-d57550cc96cc">PowerPoint</TPApplication>
    <TPLaunchHelpLink xmlns="4873beb7-5857-4685-be1f-d57550cc96cc" xsi:nil="true"/>
    <IntlLocPriority xmlns="4873beb7-5857-4685-be1f-d57550cc96cc" xsi:nil="true"/>
    <PlannedPubDate xmlns="4873beb7-5857-4685-be1f-d57550cc96cc" xsi:nil="true"/>
    <CrawlForDependencies xmlns="4873beb7-5857-4685-be1f-d57550cc96cc">false</CrawlForDependencies>
    <IntlLangReviewer xmlns="4873beb7-5857-4685-be1f-d57550cc96cc" xsi:nil="true"/>
    <HandoffToMSDN xmlns="4873beb7-5857-4685-be1f-d57550cc96cc" xsi:nil="true"/>
    <TrustLevel xmlns="4873beb7-5857-4685-be1f-d57550cc96cc">1 Microsoft Managed Content</TrustLevel>
    <IsSearchable xmlns="4873beb7-5857-4685-be1f-d57550cc96cc">false</IsSearchable>
    <TPNamespace xmlns="4873beb7-5857-4685-be1f-d57550cc96cc">POWERPNT</TPNamespace>
    <Markets xmlns="4873beb7-5857-4685-be1f-d57550cc96cc"/>
    <IntlLangReview xmlns="4873beb7-5857-4685-be1f-d57550cc96cc" xsi:nil="true"/>
    <UAProjectedTotalWords xmlns="4873beb7-5857-4685-be1f-d57550cc96cc" xsi:nil="true"/>
    <OutputCachingOn xmlns="4873beb7-5857-4685-be1f-d57550cc96cc">false</OutputCachingOn>
    <AverageRating xmlns="4873beb7-5857-4685-be1f-d57550cc96cc" xsi:nil="true"/>
    <LastPublishResultLookup xmlns="4873beb7-5857-4685-be1f-d57550cc96cc" xsi:nil="true"/>
    <PolicheckWords xmlns="4873beb7-5857-4685-be1f-d57550cc96cc" xsi:nil="true"/>
    <FriendlyTitle xmlns="4873beb7-5857-4685-be1f-d57550cc96cc" xsi:nil="true"/>
    <Manager xmlns="4873beb7-5857-4685-be1f-d57550cc96cc" xsi:nil="true"/>
    <EditorialTags xmlns="4873beb7-5857-4685-be1f-d57550cc96cc" xsi:nil="true"/>
    <LegacyData xmlns="4873beb7-5857-4685-be1f-d57550cc96cc" xsi:nil="true"/>
    <Downloads xmlns="4873beb7-5857-4685-be1f-d57550cc96cc">0</Downloads>
    <Providers xmlns="4873beb7-5857-4685-be1f-d57550cc96cc" xsi:nil="true"/>
    <TemplateTemplateType xmlns="4873beb7-5857-4685-be1f-d57550cc96cc">PowerPoint 2003 Default</TemplateTemplateType>
    <OOCacheId xmlns="4873beb7-5857-4685-be1f-d57550cc96cc" xsi:nil="true"/>
    <BlockPublish xmlns="4873beb7-5857-4685-be1f-d57550cc96cc" xsi:nil="true"/>
    <CampaignTagsTaxHTField0 xmlns="4873beb7-5857-4685-be1f-d57550cc96cc">
      <Terms xmlns="http://schemas.microsoft.com/office/infopath/2007/PartnerControls"/>
    </CampaignTagsTaxHTField0>
    <LocLastLocAttemptVersionLookup xmlns="4873beb7-5857-4685-be1f-d57550cc96cc">116396</LocLastLocAttemptVersionLookup>
    <LocLastLocAttemptVersionTypeLookup xmlns="4873beb7-5857-4685-be1f-d57550cc96cc" xsi:nil="true"/>
    <LocOverallPreviewStatusLookup xmlns="4873beb7-5857-4685-be1f-d57550cc96cc" xsi:nil="true"/>
    <LocOverallPublishStatusLookup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LocComments xmlns="4873beb7-5857-4685-be1f-d57550cc96cc" xsi:nil="true"/>
    <LocProcessedForMarketsLookup xmlns="4873beb7-5857-4685-be1f-d57550cc96cc" xsi:nil="true"/>
    <LocRecommendedHandoff xmlns="4873beb7-5857-4685-be1f-d57550cc96cc" xsi:nil="true"/>
    <LocManualTestRequired xmlns="4873beb7-5857-4685-be1f-d57550cc96cc" xsi:nil="true"/>
    <LocProcessedForHandoffsLookup xmlns="4873beb7-5857-4685-be1f-d57550cc96cc" xsi:nil="true"/>
    <LocOverallHandbackStatusLookup xmlns="4873beb7-5857-4685-be1f-d57550cc96cc" xsi:nil="true"/>
    <LocalizationTagsTaxHTField0 xmlns="4873beb7-5857-4685-be1f-d57550cc96cc">
      <Terms xmlns="http://schemas.microsoft.com/office/infopath/2007/PartnerControls"/>
    </LocalizationTagsTaxHTField0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InternalTagsTaxHTField0 xmlns="4873beb7-5857-4685-be1f-d57550cc96cc">
      <Terms xmlns="http://schemas.microsoft.com/office/infopath/2007/PartnerControls"/>
    </InternalTagsTaxHTField0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C30EB353-B075-4294-95C2-1EC6FDA8EA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4E0A45-1CA0-4FA7-BE53-33DE30D425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6474A1-BCC0-4491-85A1-1FE2258C36F8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Project overview presentation</Template>
  <TotalTime>0</TotalTime>
  <Words>972</Words>
  <Application>Microsoft Macintosh PowerPoint</Application>
  <PresentationFormat>On-screen Show (4:3)</PresentationFormat>
  <Paragraphs>128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Franklin Gothic Book</vt:lpstr>
      <vt:lpstr>Franklin Gothic Medium</vt:lpstr>
      <vt:lpstr>Wingdings 2</vt:lpstr>
      <vt:lpstr>Trek</vt:lpstr>
      <vt:lpstr>Computer Science Week 4: CODING! SCRATCH: Animate Your Name</vt:lpstr>
      <vt:lpstr>LESSON SUMMARY – The BIG Picture</vt:lpstr>
      <vt:lpstr>POSITIVITY PROJECT</vt:lpstr>
      <vt:lpstr>CS Lesson 4: MAKE Your Name</vt:lpstr>
      <vt:lpstr>STEP 1: Make your name!</vt:lpstr>
      <vt:lpstr>Blank Canvas!</vt:lpstr>
      <vt:lpstr>Background &amp; No Cat!</vt:lpstr>
      <vt:lpstr>LOTS OF backgrounds!</vt:lpstr>
      <vt:lpstr>I picked the BoardwalK…</vt:lpstr>
      <vt:lpstr>Now add each letter</vt:lpstr>
      <vt:lpstr>Lots to choose from..</vt:lpstr>
      <vt:lpstr>Pick a letter, any letter!</vt:lpstr>
      <vt:lpstr>Let it 'B', Let it 'B' !!  🎵🎶</vt:lpstr>
      <vt:lpstr>What did we just do?</vt:lpstr>
      <vt:lpstr>How can we spruce this up?</vt:lpstr>
      <vt:lpstr>Customize EACH letter</vt:lpstr>
      <vt:lpstr>CS Lesson 4: Animate Your Name</vt:lpstr>
      <vt:lpstr>IF YOU FINISH THIS</vt:lpstr>
      <vt:lpstr>Who wants a challenge?</vt:lpstr>
      <vt:lpstr>Look before you leap!</vt:lpstr>
      <vt:lpstr>WRAP-UP</vt:lpstr>
      <vt:lpstr>NEXT WEEK….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RESET - Week 2</dc:title>
  <dc:subject>RESET - Week 2</dc:subject>
  <dc:creator>Bill Mitchell</dc:creator>
  <cp:keywords/>
  <dc:description/>
  <cp:lastModifiedBy/>
  <cp:revision>1</cp:revision>
  <cp:lastPrinted>2018-01-07T01:22:08Z</cp:lastPrinted>
  <dcterms:created xsi:type="dcterms:W3CDTF">2017-09-21T17:32:27Z</dcterms:created>
  <dcterms:modified xsi:type="dcterms:W3CDTF">2019-10-18T16:56:31Z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419;#zpp140;#65;#zpp120;#79;#tpl120</vt:lpwstr>
  </property>
  <property fmtid="{D5CDD505-2E9C-101B-9397-08002B2CF9AE}" pid="8" name="PolicheckCounter">
    <vt:lpwstr>0</vt:lpwstr>
  </property>
  <property fmtid="{D5CDD505-2E9C-101B-9397-08002B2CF9AE}" pid="9" name="APTrustLevel">
    <vt:i4>1</vt:i4>
  </property>
</Properties>
</file>