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4"/>
  </p:sldMasterIdLst>
  <p:notesMasterIdLst>
    <p:notesMasterId r:id="rId43"/>
  </p:notesMasterIdLst>
  <p:handoutMasterIdLst>
    <p:handoutMasterId r:id="rId44"/>
  </p:handoutMasterIdLst>
  <p:sldIdLst>
    <p:sldId id="256" r:id="rId5"/>
    <p:sldId id="301" r:id="rId6"/>
    <p:sldId id="333" r:id="rId7"/>
    <p:sldId id="278" r:id="rId8"/>
    <p:sldId id="352" r:id="rId9"/>
    <p:sldId id="353" r:id="rId10"/>
    <p:sldId id="336" r:id="rId11"/>
    <p:sldId id="354" r:id="rId12"/>
    <p:sldId id="351" r:id="rId13"/>
    <p:sldId id="356" r:id="rId14"/>
    <p:sldId id="335" r:id="rId15"/>
    <p:sldId id="287" r:id="rId16"/>
    <p:sldId id="337" r:id="rId17"/>
    <p:sldId id="338" r:id="rId18"/>
    <p:sldId id="339" r:id="rId19"/>
    <p:sldId id="347" r:id="rId20"/>
    <p:sldId id="348" r:id="rId21"/>
    <p:sldId id="349" r:id="rId22"/>
    <p:sldId id="363" r:id="rId23"/>
    <p:sldId id="340" r:id="rId24"/>
    <p:sldId id="357" r:id="rId25"/>
    <p:sldId id="358" r:id="rId26"/>
    <p:sldId id="359" r:id="rId27"/>
    <p:sldId id="350" r:id="rId28"/>
    <p:sldId id="364" r:id="rId29"/>
    <p:sldId id="365" r:id="rId30"/>
    <p:sldId id="366" r:id="rId31"/>
    <p:sldId id="360" r:id="rId32"/>
    <p:sldId id="355" r:id="rId33"/>
    <p:sldId id="361" r:id="rId34"/>
    <p:sldId id="362" r:id="rId35"/>
    <p:sldId id="315" r:id="rId36"/>
    <p:sldId id="367" r:id="rId37"/>
    <p:sldId id="314" r:id="rId38"/>
    <p:sldId id="343" r:id="rId39"/>
    <p:sldId id="344" r:id="rId40"/>
    <p:sldId id="345" r:id="rId41"/>
    <p:sldId id="346" r:id="rId42"/>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y Khurana" initials="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4F3"/>
    <a:srgbClr val="626262"/>
    <a:srgbClr val="FADA7A"/>
    <a:srgbClr val="FDF1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p:restoredTop sz="86642"/>
  </p:normalViewPr>
  <p:slideViewPr>
    <p:cSldViewPr>
      <p:cViewPr>
        <p:scale>
          <a:sx n="86" d="100"/>
          <a:sy n="86" d="100"/>
        </p:scale>
        <p:origin x="1624" y="896"/>
      </p:cViewPr>
      <p:guideLst>
        <p:guide orient="horz" pos="2160"/>
        <p:guide pos="2880"/>
      </p:guideLst>
    </p:cSldViewPr>
  </p:slideViewPr>
  <p:outlineViewPr>
    <p:cViewPr>
      <p:scale>
        <a:sx n="1" d="1"/>
        <a:sy n="1" d="1"/>
      </p:scale>
      <p:origin x="0" y="-22840"/>
    </p:cViewPr>
  </p:outlineViewPr>
  <p:notesTextViewPr>
    <p:cViewPr>
      <p:scale>
        <a:sx n="100" d="100"/>
        <a:sy n="100" d="100"/>
      </p:scale>
      <p:origin x="0" y="0"/>
    </p:cViewPr>
  </p:notesTextViewPr>
  <p:sorterViewPr>
    <p:cViewPr>
      <p:scale>
        <a:sx n="152" d="100"/>
        <a:sy n="152" d="100"/>
      </p:scale>
      <p:origin x="0" y="0"/>
    </p:cViewPr>
  </p:sorterViewPr>
  <p:notesViewPr>
    <p:cSldViewPr>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2-14T13:33:08.671"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a:lstStyle/>
          <a:p>
            <a:fld id="{03170175-C3ED-4C72-B085-79CCCD670CC9}" type="datetimeFigureOut">
              <a:rPr lang="en-US" smtClean="0"/>
              <a:pPr/>
              <a:t>10/10/19</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a:lstStyle/>
          <a:p>
            <a:fld id="{92977F1F-E40B-4E53-8E11-28ED506983A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a:lstStyle/>
          <a:p>
            <a:fld id="{2D9FB51A-E05F-4494-ADA5-A77EAE266FCF}" type="datetimeFigureOut">
              <a:rPr lang="en-US" smtClean="0"/>
              <a:pPr/>
              <a:t>10/10/19</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a:normAutofit/>
          </a:bodyPr>
          <a:lstStyle/>
          <a:p>
            <a:pPr lvl="0"/>
            <a:r>
              <a:rPr lang="en-US" noProof="1"/>
              <a:t>Click to edit Master text styles</a:t>
            </a:r>
            <a:endParaRPr lang="en-US"/>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a:lstStyle/>
          <a:p>
            <a:fld id="{13CD1B0D-083E-4DA2-81AD-16B7E971189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enterprisenetworkingplanet.com/netsp/article.php/3615896/Networking-101-Understanding-BGP-Routing.ht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enterprisenetworkingplanet.com/netsp/article.php/3615896/Networking-101-Understanding-BGP-Routing.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enterprisenetworkingplanet.com/netsp/article.php/3615896/Networking-101-Understanding-BGP-Routing.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setonline.org/resets-story/staff-boar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osproject.org/character-strength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posproject.org/blog-week-26-opm2-be-present/" TargetMode="External"/><Relationship Id="rId5" Type="http://schemas.openxmlformats.org/officeDocument/2006/relationships/hyperlink" Target="https://docs.google.com/document/d/1E0_m833_jnQyrdU-VhzBOtwB-o3XsT4D9ljjRUi70aM/edit" TargetMode="External"/><Relationship Id="rId4" Type="http://schemas.openxmlformats.org/officeDocument/2006/relationships/hyperlink" Target="https://posproject.org/resource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urriculum.code.org/csf-19/coursef/1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isualcapitalist.com/what-happens-in-an-internet-minute-in-201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txBody>
          <a:bodyPr/>
          <a:lstStyle/>
          <a:p>
            <a:endParaRPr lang="en-US"/>
          </a:p>
        </p:txBody>
      </p:sp>
      <p:sp>
        <p:nvSpPr>
          <p:cNvPr id="3" name="Rectangle 3"/>
          <p:cNvSpPr>
            <a:spLocks noGrp="1"/>
          </p:cNvSpPr>
          <p:nvPr>
            <p:ph type="body" idx="1"/>
          </p:nvPr>
        </p:nvSpPr>
        <p:spPr/>
        <p:txBody>
          <a:bodyPr/>
          <a:lstStyle/>
          <a:p>
            <a:endParaRPr lang="en-US"/>
          </a:p>
        </p:txBody>
      </p:sp>
      <p:sp>
        <p:nvSpPr>
          <p:cNvPr id="4" name="Rectangle 4"/>
          <p:cNvSpPr>
            <a:spLocks noGrp="1"/>
          </p:cNvSpPr>
          <p:nvPr>
            <p:ph type="dt" idx="10"/>
          </p:nvPr>
        </p:nvSpPr>
        <p:spPr/>
        <p:txBody>
          <a:bodyPr/>
          <a:lstStyle/>
          <a:p>
            <a:fld id="{2D9FB51A-E05F-4494-ADA5-A77EAE266FCF}" type="datetimeFigureOut">
              <a:rPr lang="en-US" smtClean="0"/>
              <a:pPr/>
              <a:t>10/10/19</a:t>
            </a:fld>
            <a:endParaRPr lang="en-US"/>
          </a:p>
        </p:txBody>
      </p:sp>
      <p:sp>
        <p:nvSpPr>
          <p:cNvPr id="5" name="Rectangle 5"/>
          <p:cNvSpPr>
            <a:spLocks noGrp="1"/>
          </p:cNvSpPr>
          <p:nvPr>
            <p:ph type="ftr" sz="quarter" idx="11"/>
          </p:nvPr>
        </p:nvSpPr>
        <p:spPr/>
        <p:txBody>
          <a:bodyPr/>
          <a:lstStyle/>
          <a:p>
            <a:endParaRPr lang="en-US"/>
          </a:p>
        </p:txBody>
      </p:sp>
      <p:sp>
        <p:nvSpPr>
          <p:cNvPr id="6" name="Rectangle 6"/>
          <p:cNvSpPr>
            <a:spLocks noGrp="1"/>
          </p:cNvSpPr>
          <p:nvPr>
            <p:ph type="sldNum" sz="quarter" idx="12"/>
          </p:nvPr>
        </p:nvSpPr>
        <p:spPr/>
        <p:txBody>
          <a:bodyPr/>
          <a:lstStyle/>
          <a:p>
            <a:fld id="{13CD1B0D-083E-4DA2-81AD-16B7E971189E}" type="slidenum">
              <a:rPr lang="en-US" smtClean="0"/>
              <a:pPr/>
              <a:t>1</a:t>
            </a:fld>
            <a:endParaRPr lang="en-US"/>
          </a:p>
        </p:txBody>
      </p:sp>
      <p:sp>
        <p:nvSpPr>
          <p:cNvPr id="7" name="Rectangle 7"/>
          <p:cNvSpPr>
            <a:spLocks noGrp="1"/>
          </p:cNvSpPr>
          <p:nvPr>
            <p:ph type="hdr" sz="quarter" idx="1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10</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dirty="0"/>
          </a:p>
        </p:txBody>
      </p:sp>
    </p:spTree>
    <p:extLst>
      <p:ext uri="{BB962C8B-B14F-4D97-AF65-F5344CB8AC3E}">
        <p14:creationId xmlns:p14="http://schemas.microsoft.com/office/powerpoint/2010/main" val="167092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11</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b="0" i="0" kern="1200" dirty="0">
                <a:solidFill>
                  <a:schemeClr val="tx1"/>
                </a:solidFill>
                <a:effectLst/>
                <a:latin typeface="+mn-lt"/>
                <a:ea typeface="+mn-ea"/>
                <a:cs typeface="+mn-cs"/>
              </a:rPr>
              <a:t>Sending a message over the internet is a lot like sending a message through the mail...if every letter we sent required thousands of envelopes!</a:t>
            </a:r>
          </a:p>
          <a:p>
            <a:r>
              <a:rPr lang="en-US" sz="1200" b="0" i="0" kern="1200" dirty="0">
                <a:solidFill>
                  <a:schemeClr val="tx1"/>
                </a:solidFill>
                <a:effectLst/>
                <a:latin typeface="+mn-lt"/>
                <a:ea typeface="+mn-ea"/>
                <a:cs typeface="+mn-cs"/>
              </a:rPr>
              <a:t>Every message we send through the internet gets chopped up and each piece is wrapped in its own version of an envelope. We call those "packets." Packets are specially formed chunks of information that are able to easily flow through any of the internet's channels.</a:t>
            </a:r>
          </a:p>
          <a:p>
            <a:r>
              <a:rPr lang="en-US" sz="1200" b="0" i="0" kern="1200" dirty="0">
                <a:solidFill>
                  <a:schemeClr val="tx1"/>
                </a:solidFill>
                <a:effectLst/>
                <a:latin typeface="+mn-lt"/>
                <a:ea typeface="+mn-ea"/>
                <a:cs typeface="+mn-cs"/>
              </a:rPr>
              <a:t>Sometimes, a few of those packets will get lost, because the internet is a crazy place. In that case, the packets need to be resent, and the whole message has to get put on hold until they arrive.</a:t>
            </a:r>
          </a:p>
          <a:p>
            <a:pPr eaLnBrk="1" hangingPunct="1"/>
            <a:endParaRPr lang="x-none" altLang="x-none" dirty="0"/>
          </a:p>
        </p:txBody>
      </p:sp>
    </p:spTree>
    <p:extLst>
      <p:ext uri="{BB962C8B-B14F-4D97-AF65-F5344CB8AC3E}">
        <p14:creationId xmlns:p14="http://schemas.microsoft.com/office/powerpoint/2010/main" val="110663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12</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p>
        </p:txBody>
      </p:sp>
    </p:spTree>
    <p:extLst>
      <p:ext uri="{BB962C8B-B14F-4D97-AF65-F5344CB8AC3E}">
        <p14:creationId xmlns:p14="http://schemas.microsoft.com/office/powerpoint/2010/main" val="594919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13</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p>
        </p:txBody>
      </p:sp>
    </p:spTree>
    <p:extLst>
      <p:ext uri="{BB962C8B-B14F-4D97-AF65-F5344CB8AC3E}">
        <p14:creationId xmlns:p14="http://schemas.microsoft.com/office/powerpoint/2010/main" val="1468449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14</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p>
        </p:txBody>
      </p:sp>
    </p:spTree>
    <p:extLst>
      <p:ext uri="{BB962C8B-B14F-4D97-AF65-F5344CB8AC3E}">
        <p14:creationId xmlns:p14="http://schemas.microsoft.com/office/powerpoint/2010/main" val="3425057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15</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Instructor note: </a:t>
            </a:r>
          </a:p>
          <a:p>
            <a:pPr eaLnBrk="1" hangingPunct="1"/>
            <a:r>
              <a:rPr lang="en-US" altLang="x-none" dirty="0"/>
              <a:t>PREP:</a:t>
            </a:r>
          </a:p>
          <a:p>
            <a:pPr eaLnBrk="1" hangingPunct="1"/>
            <a:r>
              <a:rPr lang="en-US" altLang="x-none" dirty="0"/>
              <a:t>DNS1: has addresses for </a:t>
            </a:r>
            <a:r>
              <a:rPr lang="en-US" altLang="x-none" dirty="0" err="1"/>
              <a:t>fairhilles.fcps.edu</a:t>
            </a:r>
            <a:r>
              <a:rPr lang="en-US" altLang="x-none" dirty="0"/>
              <a:t> : 23.185.0.3</a:t>
            </a:r>
          </a:p>
          <a:p>
            <a:pPr eaLnBrk="1" hangingPunct="1"/>
            <a:r>
              <a:rPr lang="en-US" altLang="x-none" dirty="0"/>
              <a:t> </a:t>
            </a:r>
            <a:r>
              <a:rPr lang="en-US" altLang="x-none" dirty="0" err="1"/>
              <a:t>addtocalendar.com</a:t>
            </a:r>
            <a:endParaRPr lang="en-US" altLang="x-none" dirty="0"/>
          </a:p>
          <a:p>
            <a:pPr eaLnBrk="1" hangingPunct="1"/>
            <a:r>
              <a:rPr lang="en-US" altLang="x-none" dirty="0"/>
              <a:t>DNS2: </a:t>
            </a:r>
            <a:r>
              <a:rPr lang="en-US" altLang="x-none" dirty="0" err="1"/>
              <a:t>www.fcps.edu</a:t>
            </a:r>
            <a:endParaRPr lang="en-US" altLang="x-none" dirty="0"/>
          </a:p>
          <a:p>
            <a:pPr eaLnBrk="1" hangingPunct="1"/>
            <a:r>
              <a:rPr lang="en-US" altLang="x-none" dirty="0"/>
              <a:t>  </a:t>
            </a:r>
            <a:r>
              <a:rPr lang="en-US" altLang="x-none" dirty="0" err="1"/>
              <a:t>translate.googleapis.com</a:t>
            </a:r>
            <a:endParaRPr lang="en-US" altLang="x-none" dirty="0"/>
          </a:p>
          <a:p>
            <a:pPr eaLnBrk="1" hangingPunct="1"/>
            <a:r>
              <a:rPr lang="en-US" altLang="x-none" dirty="0"/>
              <a:t>DNS3: </a:t>
            </a:r>
            <a:r>
              <a:rPr lang="en-US" altLang="x-none" dirty="0" err="1"/>
              <a:t>www.gstatic.com</a:t>
            </a:r>
            <a:endParaRPr lang="en-US" altLang="x-none" dirty="0"/>
          </a:p>
          <a:p>
            <a:pPr eaLnBrk="1" hangingPunct="1"/>
            <a:r>
              <a:rPr lang="en-US" altLang="x-none" dirty="0"/>
              <a:t>  </a:t>
            </a:r>
            <a:r>
              <a:rPr lang="en-US" altLang="x-none" dirty="0" err="1"/>
              <a:t>fonts.gstatic.com</a:t>
            </a:r>
            <a:endParaRPr lang="en-US" altLang="x-none" dirty="0"/>
          </a:p>
          <a:p>
            <a:pPr eaLnBrk="1" hangingPunct="1"/>
            <a:endParaRPr lang="en-US" altLang="x-none" dirty="0"/>
          </a:p>
        </p:txBody>
      </p:sp>
    </p:spTree>
    <p:extLst>
      <p:ext uri="{BB962C8B-B14F-4D97-AF65-F5344CB8AC3E}">
        <p14:creationId xmlns:p14="http://schemas.microsoft.com/office/powerpoint/2010/main" val="3770637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16</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Instructor note: </a:t>
            </a:r>
          </a:p>
          <a:p>
            <a:pPr eaLnBrk="1" hangingPunct="1"/>
            <a:r>
              <a:rPr lang="en-US" altLang="x-none" dirty="0"/>
              <a:t>PREP:</a:t>
            </a:r>
          </a:p>
          <a:p>
            <a:pPr eaLnBrk="1" hangingPunct="1"/>
            <a:r>
              <a:rPr lang="en-US" altLang="x-none" dirty="0"/>
              <a:t>DNS1: has addresses for </a:t>
            </a:r>
            <a:r>
              <a:rPr lang="en-US" altLang="x-none" dirty="0" err="1"/>
              <a:t>fairhilles.fcps.edu</a:t>
            </a:r>
            <a:r>
              <a:rPr lang="en-US" altLang="x-none" dirty="0"/>
              <a:t> : 23.185.0.3</a:t>
            </a:r>
          </a:p>
          <a:p>
            <a:pPr eaLnBrk="1" hangingPunct="1"/>
            <a:r>
              <a:rPr lang="en-US" altLang="x-none" dirty="0"/>
              <a:t> </a:t>
            </a:r>
            <a:r>
              <a:rPr lang="en-US" altLang="x-none" dirty="0" err="1"/>
              <a:t>addtocalendar.com</a:t>
            </a:r>
            <a:endParaRPr lang="en-US" altLang="x-none" dirty="0"/>
          </a:p>
          <a:p>
            <a:pPr eaLnBrk="1" hangingPunct="1"/>
            <a:r>
              <a:rPr lang="en-US" altLang="x-none" dirty="0"/>
              <a:t>DNS2: </a:t>
            </a:r>
            <a:r>
              <a:rPr lang="en-US" altLang="x-none" dirty="0" err="1"/>
              <a:t>www.fcps.edu</a:t>
            </a:r>
            <a:endParaRPr lang="en-US" altLang="x-none" dirty="0"/>
          </a:p>
          <a:p>
            <a:pPr eaLnBrk="1" hangingPunct="1"/>
            <a:r>
              <a:rPr lang="en-US" altLang="x-none" dirty="0"/>
              <a:t>  </a:t>
            </a:r>
            <a:r>
              <a:rPr lang="en-US" altLang="x-none" dirty="0" err="1"/>
              <a:t>translate.googleapis.com</a:t>
            </a:r>
            <a:endParaRPr lang="en-US" altLang="x-none" dirty="0"/>
          </a:p>
          <a:p>
            <a:pPr eaLnBrk="1" hangingPunct="1"/>
            <a:r>
              <a:rPr lang="en-US" altLang="x-none" dirty="0"/>
              <a:t>DNS3: </a:t>
            </a:r>
            <a:r>
              <a:rPr lang="en-US" altLang="x-none" dirty="0" err="1"/>
              <a:t>www.gstatic.com</a:t>
            </a:r>
            <a:endParaRPr lang="en-US" altLang="x-none" dirty="0"/>
          </a:p>
          <a:p>
            <a:pPr eaLnBrk="1" hangingPunct="1"/>
            <a:r>
              <a:rPr lang="en-US" altLang="x-none" dirty="0"/>
              <a:t>  </a:t>
            </a:r>
            <a:r>
              <a:rPr lang="en-US" altLang="x-none" dirty="0" err="1"/>
              <a:t>fonts.gstatic.com</a:t>
            </a:r>
            <a:endParaRPr lang="en-US" altLang="x-none" dirty="0"/>
          </a:p>
          <a:p>
            <a:pPr eaLnBrk="1" hangingPunct="1"/>
            <a:endParaRPr lang="en-US" altLang="x-none" dirty="0"/>
          </a:p>
        </p:txBody>
      </p:sp>
    </p:spTree>
    <p:extLst>
      <p:ext uri="{BB962C8B-B14F-4D97-AF65-F5344CB8AC3E}">
        <p14:creationId xmlns:p14="http://schemas.microsoft.com/office/powerpoint/2010/main" val="908091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17</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Instructor note: </a:t>
            </a:r>
          </a:p>
          <a:p>
            <a:pPr eaLnBrk="1" hangingPunct="1"/>
            <a:r>
              <a:rPr lang="en-US" altLang="x-none" dirty="0"/>
              <a:t>PREP:</a:t>
            </a:r>
          </a:p>
          <a:p>
            <a:pPr eaLnBrk="1" hangingPunct="1"/>
            <a:r>
              <a:rPr lang="en-US" altLang="x-none" dirty="0"/>
              <a:t>DNS1: has addresses for </a:t>
            </a:r>
            <a:r>
              <a:rPr lang="en-US" altLang="x-none" dirty="0" err="1"/>
              <a:t>fairhilles.fcps.edu</a:t>
            </a:r>
            <a:r>
              <a:rPr lang="en-US" altLang="x-none" dirty="0"/>
              <a:t> : 23.185.0.3</a:t>
            </a:r>
          </a:p>
          <a:p>
            <a:pPr eaLnBrk="1" hangingPunct="1"/>
            <a:r>
              <a:rPr lang="en-US" altLang="x-none" dirty="0"/>
              <a:t> </a:t>
            </a:r>
            <a:r>
              <a:rPr lang="en-US" altLang="x-none" dirty="0" err="1"/>
              <a:t>addtocalendar.com</a:t>
            </a:r>
            <a:endParaRPr lang="en-US" altLang="x-none" dirty="0"/>
          </a:p>
          <a:p>
            <a:pPr eaLnBrk="1" hangingPunct="1"/>
            <a:r>
              <a:rPr lang="en-US" altLang="x-none" dirty="0"/>
              <a:t>DNS2: </a:t>
            </a:r>
            <a:r>
              <a:rPr lang="en-US" altLang="x-none" dirty="0" err="1"/>
              <a:t>www.fcps.edu</a:t>
            </a:r>
            <a:endParaRPr lang="en-US" altLang="x-none" dirty="0"/>
          </a:p>
          <a:p>
            <a:pPr eaLnBrk="1" hangingPunct="1"/>
            <a:r>
              <a:rPr lang="en-US" altLang="x-none" dirty="0"/>
              <a:t>  </a:t>
            </a:r>
            <a:r>
              <a:rPr lang="en-US" altLang="x-none" dirty="0" err="1"/>
              <a:t>translate.googleapis.com</a:t>
            </a:r>
            <a:endParaRPr lang="en-US" altLang="x-none" dirty="0"/>
          </a:p>
          <a:p>
            <a:pPr eaLnBrk="1" hangingPunct="1"/>
            <a:r>
              <a:rPr lang="en-US" altLang="x-none" dirty="0"/>
              <a:t>DNS3: </a:t>
            </a:r>
            <a:r>
              <a:rPr lang="en-US" altLang="x-none" dirty="0" err="1"/>
              <a:t>www.gstatic.com</a:t>
            </a:r>
            <a:endParaRPr lang="en-US" altLang="x-none" dirty="0"/>
          </a:p>
          <a:p>
            <a:pPr eaLnBrk="1" hangingPunct="1"/>
            <a:r>
              <a:rPr lang="en-US" altLang="x-none" dirty="0"/>
              <a:t>  </a:t>
            </a:r>
            <a:r>
              <a:rPr lang="en-US" altLang="x-none" dirty="0" err="1"/>
              <a:t>fonts.gstatic.com</a:t>
            </a:r>
            <a:endParaRPr lang="en-US" altLang="x-none" dirty="0"/>
          </a:p>
          <a:p>
            <a:pPr eaLnBrk="1" hangingPunct="1"/>
            <a:endParaRPr lang="en-US" altLang="x-none" dirty="0"/>
          </a:p>
        </p:txBody>
      </p:sp>
    </p:spTree>
    <p:extLst>
      <p:ext uri="{BB962C8B-B14F-4D97-AF65-F5344CB8AC3E}">
        <p14:creationId xmlns:p14="http://schemas.microsoft.com/office/powerpoint/2010/main" val="3457396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18</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Instructor note: </a:t>
            </a:r>
          </a:p>
          <a:p>
            <a:pPr eaLnBrk="1" hangingPunct="1"/>
            <a:r>
              <a:rPr lang="en-US" altLang="x-none" dirty="0"/>
              <a:t>PREP:</a:t>
            </a:r>
          </a:p>
          <a:p>
            <a:pPr eaLnBrk="1" hangingPunct="1"/>
            <a:r>
              <a:rPr lang="en-US" altLang="x-none" dirty="0"/>
              <a:t>DNS1: has addresses for </a:t>
            </a:r>
            <a:r>
              <a:rPr lang="en-US" altLang="x-none" dirty="0" err="1"/>
              <a:t>fairhilles.fcps.edu</a:t>
            </a:r>
            <a:r>
              <a:rPr lang="en-US" altLang="x-none" dirty="0"/>
              <a:t> : 23.185.0.3</a:t>
            </a:r>
          </a:p>
          <a:p>
            <a:pPr eaLnBrk="1" hangingPunct="1"/>
            <a:r>
              <a:rPr lang="en-US" altLang="x-none" dirty="0"/>
              <a:t> </a:t>
            </a:r>
            <a:r>
              <a:rPr lang="en-US" altLang="x-none" dirty="0" err="1"/>
              <a:t>addtocalendar.com</a:t>
            </a:r>
            <a:endParaRPr lang="en-US" altLang="x-none" dirty="0"/>
          </a:p>
          <a:p>
            <a:pPr eaLnBrk="1" hangingPunct="1"/>
            <a:r>
              <a:rPr lang="en-US" altLang="x-none" dirty="0"/>
              <a:t>DNS2: </a:t>
            </a:r>
            <a:r>
              <a:rPr lang="en-US" altLang="x-none" dirty="0" err="1"/>
              <a:t>www.fcps.edu</a:t>
            </a:r>
            <a:endParaRPr lang="en-US" altLang="x-none" dirty="0"/>
          </a:p>
          <a:p>
            <a:pPr eaLnBrk="1" hangingPunct="1"/>
            <a:r>
              <a:rPr lang="en-US" altLang="x-none" dirty="0"/>
              <a:t>  </a:t>
            </a:r>
            <a:r>
              <a:rPr lang="en-US" altLang="x-none" dirty="0" err="1"/>
              <a:t>translate.googleapis.com</a:t>
            </a:r>
            <a:endParaRPr lang="en-US" altLang="x-none" dirty="0"/>
          </a:p>
          <a:p>
            <a:pPr eaLnBrk="1" hangingPunct="1"/>
            <a:r>
              <a:rPr lang="en-US" altLang="x-none" dirty="0"/>
              <a:t>DNS3: </a:t>
            </a:r>
            <a:r>
              <a:rPr lang="en-US" altLang="x-none" dirty="0" err="1"/>
              <a:t>www.gstatic.com</a:t>
            </a:r>
            <a:endParaRPr lang="en-US" altLang="x-none" dirty="0"/>
          </a:p>
          <a:p>
            <a:pPr eaLnBrk="1" hangingPunct="1"/>
            <a:r>
              <a:rPr lang="en-US" altLang="x-none" dirty="0"/>
              <a:t>  </a:t>
            </a:r>
            <a:r>
              <a:rPr lang="en-US" altLang="x-none" dirty="0" err="1"/>
              <a:t>fonts.gstatic.com</a:t>
            </a:r>
            <a:endParaRPr lang="en-US" altLang="x-none" dirty="0"/>
          </a:p>
          <a:p>
            <a:pPr eaLnBrk="1" hangingPunct="1"/>
            <a:endParaRPr lang="en-US" altLang="x-none" dirty="0"/>
          </a:p>
        </p:txBody>
      </p:sp>
    </p:spTree>
    <p:extLst>
      <p:ext uri="{BB962C8B-B14F-4D97-AF65-F5344CB8AC3E}">
        <p14:creationId xmlns:p14="http://schemas.microsoft.com/office/powerpoint/2010/main" val="180703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19</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x-none" dirty="0"/>
          </a:p>
        </p:txBody>
      </p:sp>
    </p:spTree>
    <p:extLst>
      <p:ext uri="{BB962C8B-B14F-4D97-AF65-F5344CB8AC3E}">
        <p14:creationId xmlns:p14="http://schemas.microsoft.com/office/powerpoint/2010/main" val="330245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2</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normAutofit/>
          </a:bodyPr>
          <a:lstStyle/>
          <a:p>
            <a:pPr eaLnBrk="1" hangingPunct="1"/>
            <a:endParaRPr lang="en-US" altLang="x-none" dirty="0"/>
          </a:p>
        </p:txBody>
      </p:sp>
    </p:spTree>
    <p:extLst>
      <p:ext uri="{BB962C8B-B14F-4D97-AF65-F5344CB8AC3E}">
        <p14:creationId xmlns:p14="http://schemas.microsoft.com/office/powerpoint/2010/main" val="251757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24</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Browser has 'cached' the DNS entries for the first 3 sites</a:t>
            </a:r>
          </a:p>
          <a:p>
            <a:pPr eaLnBrk="1" hangingPunct="1"/>
            <a:endParaRPr lang="en-US" altLang="x-none" dirty="0"/>
          </a:p>
          <a:p>
            <a:pPr eaLnBrk="1" hangingPunct="1"/>
            <a:r>
              <a:rPr lang="en-US" altLang="x-none" dirty="0"/>
              <a:t>The first pit crews had to use manual wrenches, and NOW they have air-powered wrenches</a:t>
            </a:r>
          </a:p>
        </p:txBody>
      </p:sp>
    </p:spTree>
    <p:extLst>
      <p:ext uri="{BB962C8B-B14F-4D97-AF65-F5344CB8AC3E}">
        <p14:creationId xmlns:p14="http://schemas.microsoft.com/office/powerpoint/2010/main" val="703439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25</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Browser has 'cached' the DNS entries for the first 3 sites</a:t>
            </a:r>
          </a:p>
          <a:p>
            <a:pPr eaLnBrk="1" hangingPunct="1"/>
            <a:endParaRPr lang="en-US" altLang="x-none" dirty="0"/>
          </a:p>
        </p:txBody>
      </p:sp>
    </p:spTree>
    <p:extLst>
      <p:ext uri="{BB962C8B-B14F-4D97-AF65-F5344CB8AC3E}">
        <p14:creationId xmlns:p14="http://schemas.microsoft.com/office/powerpoint/2010/main" val="138426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26</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This is going to be fairly ambitious!!!</a:t>
            </a:r>
          </a:p>
          <a:p>
            <a:pPr eaLnBrk="1" hangingPunct="1"/>
            <a:endParaRPr lang="en-US" altLang="x-none" dirty="0"/>
          </a:p>
          <a:p>
            <a:pPr eaLnBrk="1" hangingPunct="1"/>
            <a:r>
              <a:rPr lang="en-US" altLang="x-none" dirty="0"/>
              <a:t>3 students to be DNS servers</a:t>
            </a:r>
          </a:p>
          <a:p>
            <a:pPr eaLnBrk="1" hangingPunct="1"/>
            <a:r>
              <a:rPr lang="en-US" altLang="x-none" dirty="0"/>
              <a:t>6 students to be computer 'threads' to go fetch information</a:t>
            </a:r>
          </a:p>
          <a:p>
            <a:pPr eaLnBrk="1" hangingPunct="1"/>
            <a:endParaRPr lang="en-US" altLang="x-none" dirty="0"/>
          </a:p>
        </p:txBody>
      </p:sp>
    </p:spTree>
    <p:extLst>
      <p:ext uri="{BB962C8B-B14F-4D97-AF65-F5344CB8AC3E}">
        <p14:creationId xmlns:p14="http://schemas.microsoft.com/office/powerpoint/2010/main" val="1550628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27</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Make sure that the students understand the point of the exercise</a:t>
            </a:r>
          </a:p>
        </p:txBody>
      </p:sp>
    </p:spTree>
    <p:extLst>
      <p:ext uri="{BB962C8B-B14F-4D97-AF65-F5344CB8AC3E}">
        <p14:creationId xmlns:p14="http://schemas.microsoft.com/office/powerpoint/2010/main" val="266024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of thumb is that one page of </a:t>
            </a:r>
            <a:r>
              <a:rPr lang="en-US" b="1" dirty="0"/>
              <a:t>TEXT</a:t>
            </a:r>
            <a:r>
              <a:rPr lang="en-US" b="0" dirty="0"/>
              <a:t> is about 4k.  So 660KB is about 165 pages, if it were all printed out!</a:t>
            </a:r>
            <a:endParaRPr lang="en-US" dirty="0"/>
          </a:p>
        </p:txBody>
      </p:sp>
      <p:sp>
        <p:nvSpPr>
          <p:cNvPr id="4" name="Slide Number Placeholder 3"/>
          <p:cNvSpPr>
            <a:spLocks noGrp="1"/>
          </p:cNvSpPr>
          <p:nvPr>
            <p:ph type="sldNum" sz="quarter" idx="5"/>
          </p:nvPr>
        </p:nvSpPr>
        <p:spPr/>
        <p:txBody>
          <a:bodyPr/>
          <a:lstStyle/>
          <a:p>
            <a:fld id="{13CD1B0D-083E-4DA2-81AD-16B7E971189E}" type="slidenum">
              <a:rPr lang="en-US" smtClean="0"/>
              <a:pPr/>
              <a:t>28</a:t>
            </a:fld>
            <a:endParaRPr lang="en-US"/>
          </a:p>
        </p:txBody>
      </p:sp>
    </p:spTree>
    <p:extLst>
      <p:ext uri="{BB962C8B-B14F-4D97-AF65-F5344CB8AC3E}">
        <p14:creationId xmlns:p14="http://schemas.microsoft.com/office/powerpoint/2010/main" val="1945642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29</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For a much more detailed treatment of this, you can read at </a:t>
            </a:r>
            <a:r>
              <a:rPr lang="en-US" dirty="0">
                <a:hlinkClick r:id="rId3"/>
              </a:rPr>
              <a:t>http://www.enterprisenetworkingplanet.com/netsp/article.php/3615896/Networking-101-Understanding-BGP-Routing.htm</a:t>
            </a:r>
            <a:endParaRPr lang="en-US" dirty="0"/>
          </a:p>
          <a:p>
            <a:pPr eaLnBrk="1" hangingPunct="1"/>
            <a:r>
              <a:rPr lang="en-US" dirty="0"/>
              <a:t>Highway map credit: https://</a:t>
            </a:r>
            <a:r>
              <a:rPr lang="en-US" dirty="0" err="1"/>
              <a:t>www.pitstopsforkids.com</a:t>
            </a:r>
            <a:r>
              <a:rPr lang="en-US" dirty="0"/>
              <a:t>/wp-content/uploads/2009/04/interstate-map21.jpg</a:t>
            </a:r>
          </a:p>
          <a:p>
            <a:pPr eaLnBrk="1" hangingPunct="1"/>
            <a:r>
              <a:rPr lang="en-US" dirty="0"/>
              <a:t>Network map credit: http://</a:t>
            </a:r>
            <a:r>
              <a:rPr lang="en-US" dirty="0" err="1"/>
              <a:t>freeciscolab.com</a:t>
            </a:r>
            <a:r>
              <a:rPr lang="en-US" dirty="0"/>
              <a:t>/wp-content/uploads/2010/12/BGP-RR-300x231.jpg</a:t>
            </a:r>
          </a:p>
          <a:p>
            <a:pPr eaLnBrk="1" hangingPunct="1"/>
            <a:endParaRPr lang="en-US" dirty="0"/>
          </a:p>
          <a:p>
            <a:pPr eaLnBrk="1" hangingPunct="1"/>
            <a:endParaRPr lang="en-US" altLang="x-none" dirty="0"/>
          </a:p>
        </p:txBody>
      </p:sp>
    </p:spTree>
    <p:extLst>
      <p:ext uri="{BB962C8B-B14F-4D97-AF65-F5344CB8AC3E}">
        <p14:creationId xmlns:p14="http://schemas.microsoft.com/office/powerpoint/2010/main" val="2692278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30</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For a much more detailed treatment of this, you can read at </a:t>
            </a:r>
            <a:r>
              <a:rPr lang="en-US" dirty="0">
                <a:hlinkClick r:id="rId3"/>
              </a:rPr>
              <a:t>http://www.enterprisenetworkingplanet.com/netsp/article.php/3615896/Networking-101-Understanding-BGP-Routing.htm</a:t>
            </a:r>
            <a:endParaRPr lang="en-US" dirty="0"/>
          </a:p>
          <a:p>
            <a:pPr eaLnBrk="1" hangingPunct="1"/>
            <a:r>
              <a:rPr lang="en-US" dirty="0"/>
              <a:t>Highway map credit: https://</a:t>
            </a:r>
            <a:r>
              <a:rPr lang="en-US" dirty="0" err="1"/>
              <a:t>www.pitstopsforkids.com</a:t>
            </a:r>
            <a:r>
              <a:rPr lang="en-US" dirty="0"/>
              <a:t>/wp-content/uploads/2009/04/interstate-map21.jpg</a:t>
            </a:r>
          </a:p>
          <a:p>
            <a:pPr eaLnBrk="1" hangingPunct="1"/>
            <a:r>
              <a:rPr lang="en-US" dirty="0"/>
              <a:t>Network map credit: http://</a:t>
            </a:r>
            <a:r>
              <a:rPr lang="en-US" dirty="0" err="1"/>
              <a:t>freeciscolab.com</a:t>
            </a:r>
            <a:r>
              <a:rPr lang="en-US" dirty="0"/>
              <a:t>/wp-content/uploads/2010/12/BGP-RR-300x231.jpg</a:t>
            </a:r>
          </a:p>
          <a:p>
            <a:pPr eaLnBrk="1" hangingPunct="1"/>
            <a:endParaRPr lang="en-US" dirty="0"/>
          </a:p>
          <a:p>
            <a:pPr eaLnBrk="1" hangingPunct="1"/>
            <a:endParaRPr lang="en-US" altLang="x-none" dirty="0"/>
          </a:p>
        </p:txBody>
      </p:sp>
    </p:spTree>
    <p:extLst>
      <p:ext uri="{BB962C8B-B14F-4D97-AF65-F5344CB8AC3E}">
        <p14:creationId xmlns:p14="http://schemas.microsoft.com/office/powerpoint/2010/main" val="483474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F5A0549-CD88-FF40-821E-E6C91354491C}" type="slidenum">
              <a:rPr lang="en-US" altLang="x-none" sz="1200"/>
              <a:pPr/>
              <a:t>31</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For a much more detailed treatment of this, you can read at </a:t>
            </a:r>
            <a:r>
              <a:rPr lang="en-US" dirty="0">
                <a:hlinkClick r:id="rId3"/>
              </a:rPr>
              <a:t>http://www.enterprisenetworkingplanet.com/netsp/article.php/3615896/Networking-101-Understanding-BGP-Routing.htm</a:t>
            </a:r>
            <a:endParaRPr lang="en-US" dirty="0"/>
          </a:p>
          <a:p>
            <a:pPr eaLnBrk="1" hangingPunct="1"/>
            <a:r>
              <a:rPr lang="en-US" dirty="0"/>
              <a:t>Highway map credit: https://</a:t>
            </a:r>
            <a:r>
              <a:rPr lang="en-US" dirty="0" err="1"/>
              <a:t>www.pitstopsforkids.com</a:t>
            </a:r>
            <a:r>
              <a:rPr lang="en-US" dirty="0"/>
              <a:t>/wp-content/uploads/2009/04/interstate-map21.jpg</a:t>
            </a:r>
          </a:p>
          <a:p>
            <a:pPr eaLnBrk="1" hangingPunct="1"/>
            <a:r>
              <a:rPr lang="en-US" dirty="0"/>
              <a:t>Network map credit: http://</a:t>
            </a:r>
            <a:r>
              <a:rPr lang="en-US" dirty="0" err="1"/>
              <a:t>freeciscolab.com</a:t>
            </a:r>
            <a:r>
              <a:rPr lang="en-US" dirty="0"/>
              <a:t>/wp-content/uploads/2010/12/BGP-RR-300x231.jpg</a:t>
            </a:r>
          </a:p>
          <a:p>
            <a:pPr eaLnBrk="1" hangingPunct="1"/>
            <a:endParaRPr lang="en-US" dirty="0"/>
          </a:p>
          <a:p>
            <a:pPr eaLnBrk="1" hangingPunct="1"/>
            <a:endParaRPr lang="en-US" altLang="x-none" dirty="0"/>
          </a:p>
        </p:txBody>
      </p:sp>
    </p:spTree>
    <p:extLst>
      <p:ext uri="{BB962C8B-B14F-4D97-AF65-F5344CB8AC3E}">
        <p14:creationId xmlns:p14="http://schemas.microsoft.com/office/powerpoint/2010/main" val="898202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753078D-CD69-FB45-B2BE-DE7804FE2C09}" type="slidenum">
              <a:rPr lang="en-US" altLang="x-none" sz="1200"/>
              <a:pPr/>
              <a:t>34</a:t>
            </a:fld>
            <a:endParaRPr lang="en-US" altLang="x-none" sz="1200"/>
          </a:p>
        </p:txBody>
      </p:sp>
      <p:sp>
        <p:nvSpPr>
          <p:cNvPr id="60418"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normAutofit/>
          </a:bodyPr>
          <a:lstStyle/>
          <a:p>
            <a:pPr eaLnBrk="1" hangingPunct="1"/>
            <a:endParaRPr lang="en-US" altLang="x-none" dirty="0"/>
          </a:p>
        </p:txBody>
      </p:sp>
    </p:spTree>
    <p:extLst>
      <p:ext uri="{BB962C8B-B14F-4D97-AF65-F5344CB8AC3E}">
        <p14:creationId xmlns:p14="http://schemas.microsoft.com/office/powerpoint/2010/main" val="3978730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Sherri </a:t>
            </a:r>
            <a:r>
              <a:rPr lang="en-US" dirty="0" err="1"/>
              <a:t>Kohr</a:t>
            </a:r>
            <a:r>
              <a:rPr lang="en-US" dirty="0"/>
              <a:t> : </a:t>
            </a:r>
            <a:r>
              <a:rPr lang="en-US" dirty="0">
                <a:hlinkClick r:id="rId3"/>
              </a:rPr>
              <a:t>https://resetonline.org/resets-story/staff-board/</a:t>
            </a:r>
            <a:endParaRPr lang="en-US" dirty="0"/>
          </a:p>
          <a:p>
            <a:endParaRPr lang="en-US" dirty="0"/>
          </a:p>
        </p:txBody>
      </p:sp>
      <p:sp>
        <p:nvSpPr>
          <p:cNvPr id="4" name="Slide Number Placeholder 3"/>
          <p:cNvSpPr>
            <a:spLocks noGrp="1"/>
          </p:cNvSpPr>
          <p:nvPr>
            <p:ph type="sldNum" sz="quarter" idx="5"/>
          </p:nvPr>
        </p:nvSpPr>
        <p:spPr/>
        <p:txBody>
          <a:bodyPr/>
          <a:lstStyle/>
          <a:p>
            <a:fld id="{13CD1B0D-083E-4DA2-81AD-16B7E971189E}" type="slidenum">
              <a:rPr lang="en-US" smtClean="0"/>
              <a:pPr/>
              <a:t>35</a:t>
            </a:fld>
            <a:endParaRPr lang="en-US"/>
          </a:p>
        </p:txBody>
      </p:sp>
    </p:spTree>
    <p:extLst>
      <p:ext uri="{BB962C8B-B14F-4D97-AF65-F5344CB8AC3E}">
        <p14:creationId xmlns:p14="http://schemas.microsoft.com/office/powerpoint/2010/main" val="152685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3</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a:solidFill>
                  <a:schemeClr val="tx1"/>
                </a:solidFill>
                <a:effectLst/>
                <a:latin typeface="+mn-lt"/>
                <a:ea typeface="+mn-ea"/>
                <a:cs typeface="+mn-cs"/>
              </a:rPr>
              <a:t>NOTE:  This week's theme is (OPM2) Being present and giving others my attention</a:t>
            </a:r>
          </a:p>
          <a:p>
            <a:r>
              <a:rPr lang="en-US" altLang="x-none" sz="1200" kern="1200" dirty="0" err="1">
                <a:solidFill>
                  <a:schemeClr val="tx1"/>
                </a:solidFill>
                <a:effectLst/>
                <a:latin typeface="+mn-lt"/>
                <a:ea typeface="+mn-ea"/>
                <a:cs typeface="+mn-cs"/>
              </a:rPr>
              <a:t>Xref</a:t>
            </a:r>
            <a:r>
              <a:rPr lang="en-US" altLang="x-none" sz="1200" kern="1200" dirty="0">
                <a:solidFill>
                  <a:schemeClr val="tx1"/>
                </a:solidFill>
                <a:effectLst/>
                <a:latin typeface="+mn-lt"/>
                <a:ea typeface="+mn-ea"/>
                <a:cs typeface="+mn-cs"/>
              </a:rPr>
              <a:t> </a:t>
            </a:r>
            <a:r>
              <a:rPr lang="en-US" dirty="0">
                <a:hlinkClick r:id="rId3"/>
              </a:rPr>
              <a:t>https://posproject.org/character-strengths/</a:t>
            </a:r>
            <a:endParaRPr lang="en-US" dirty="0"/>
          </a:p>
          <a:p>
            <a:r>
              <a:rPr lang="en-US" altLang="x-none" dirty="0" err="1"/>
              <a:t>Xref</a:t>
            </a:r>
            <a:r>
              <a:rPr lang="en-US" altLang="x-none" dirty="0"/>
              <a:t>: </a:t>
            </a:r>
            <a:r>
              <a:rPr lang="en-US" dirty="0">
                <a:hlinkClick r:id="rId4"/>
              </a:rPr>
              <a:t>https://posproject.org/resources/</a:t>
            </a:r>
            <a:endParaRPr lang="en-US" dirty="0"/>
          </a:p>
          <a:p>
            <a:r>
              <a:rPr lang="en-US" altLang="x-none" dirty="0" err="1"/>
              <a:t>Xref</a:t>
            </a:r>
            <a:r>
              <a:rPr lang="en-US" altLang="x-none" dirty="0"/>
              <a:t>: </a:t>
            </a:r>
            <a:r>
              <a:rPr lang="en-US" dirty="0">
                <a:hlinkClick r:id="rId5"/>
              </a:rPr>
              <a:t>https://docs.google.com/document/d/1E0_m833_jnQyrdU-VhzBOtwB-o3XsT4D9ljjRUi70aM/edit</a:t>
            </a:r>
            <a:r>
              <a:rPr lang="en-US" dirty="0"/>
              <a:t> </a:t>
            </a:r>
          </a:p>
          <a:p>
            <a:endParaRPr lang="en-US" altLang="x-none" dirty="0"/>
          </a:p>
          <a:p>
            <a:r>
              <a:rPr lang="en-US" sz="1200" b="0" i="1" kern="1200" dirty="0">
                <a:solidFill>
                  <a:schemeClr val="tx1"/>
                </a:solidFill>
                <a:effectLst/>
                <a:latin typeface="+mn-lt"/>
                <a:ea typeface="+mn-ea"/>
                <a:cs typeface="+mn-cs"/>
              </a:rPr>
              <a:t>The greatest favor you can do to your sister, mother, [] professor, student, is put away your phone.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-Sherry Turkle</a:t>
            </a:r>
          </a:p>
          <a:p>
            <a:r>
              <a:rPr lang="en-US" dirty="0">
                <a:hlinkClick r:id="rId6"/>
              </a:rPr>
              <a:t>https://posproject.org/blog-week-26-opm2-be-present/</a:t>
            </a:r>
            <a:endParaRPr lang="x-none" altLang="x-none" dirty="0"/>
          </a:p>
        </p:txBody>
      </p:sp>
    </p:spTree>
    <p:extLst>
      <p:ext uri="{BB962C8B-B14F-4D97-AF65-F5344CB8AC3E}">
        <p14:creationId xmlns:p14="http://schemas.microsoft.com/office/powerpoint/2010/main" val="3340607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4</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dirty="0"/>
              <a:t>This lesson is based on </a:t>
            </a:r>
            <a:r>
              <a:rPr lang="en-US" dirty="0">
                <a:hlinkClick r:id="rId3"/>
              </a:rPr>
              <a:t>https://curriculum.code.org/csf-19/coursef/14/</a:t>
            </a:r>
            <a:endParaRPr lang="en-US" dirty="0"/>
          </a:p>
          <a:p>
            <a:pPr eaLnBrk="1" hangingPunct="1"/>
            <a:endParaRPr lang="x-none" altLang="x-none" dirty="0"/>
          </a:p>
        </p:txBody>
      </p:sp>
    </p:spTree>
    <p:extLst>
      <p:ext uri="{BB962C8B-B14F-4D97-AF65-F5344CB8AC3E}">
        <p14:creationId xmlns:p14="http://schemas.microsoft.com/office/powerpoint/2010/main" val="1111781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5</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1"/>
            <a:endParaRPr lang="en-US" dirty="0"/>
          </a:p>
        </p:txBody>
      </p:sp>
    </p:spTree>
    <p:extLst>
      <p:ext uri="{BB962C8B-B14F-4D97-AF65-F5344CB8AC3E}">
        <p14:creationId xmlns:p14="http://schemas.microsoft.com/office/powerpoint/2010/main" val="383819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6</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1"/>
            <a:r>
              <a:rPr lang="en-US" dirty="0"/>
              <a:t>History of the internet image credit: http://</a:t>
            </a:r>
            <a:r>
              <a:rPr lang="en-US" dirty="0" err="1"/>
              <a:t>lydiavportfolio.weebly.com</a:t>
            </a:r>
            <a:r>
              <a:rPr lang="en-US" dirty="0"/>
              <a:t>/uploads/2/6/4/3/26433387/9489394_orig.png</a:t>
            </a:r>
          </a:p>
          <a:p>
            <a:pPr lvl="1"/>
            <a:endParaRPr lang="en-US" dirty="0"/>
          </a:p>
        </p:txBody>
      </p:sp>
    </p:spTree>
    <p:extLst>
      <p:ext uri="{BB962C8B-B14F-4D97-AF65-F5344CB8AC3E}">
        <p14:creationId xmlns:p14="http://schemas.microsoft.com/office/powerpoint/2010/main" val="211451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7</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b="0" i="0" kern="1200" dirty="0">
                <a:solidFill>
                  <a:schemeClr val="tx1"/>
                </a:solidFill>
                <a:effectLst/>
                <a:latin typeface="+mn-lt"/>
                <a:ea typeface="+mn-ea"/>
                <a:cs typeface="+mn-cs"/>
              </a:rPr>
              <a:t>Sending a message over the internet is a lot like sending a message through the mail...if every letter we sent required thousands of envelopes!</a:t>
            </a:r>
          </a:p>
          <a:p>
            <a:r>
              <a:rPr lang="en-US" sz="1200" b="0" i="0" kern="1200" dirty="0">
                <a:solidFill>
                  <a:schemeClr val="tx1"/>
                </a:solidFill>
                <a:effectLst/>
                <a:latin typeface="+mn-lt"/>
                <a:ea typeface="+mn-ea"/>
                <a:cs typeface="+mn-cs"/>
              </a:rPr>
              <a:t>Every message we send through the internet gets chopped up and each piece is wrapped in its own version of an envelope. We call those "packets." Packets are specially formed chunks of information that are able to easily flow through any of the internet's channels.</a:t>
            </a:r>
          </a:p>
          <a:p>
            <a:r>
              <a:rPr lang="en-US" sz="1200" b="0" i="0" kern="1200" dirty="0">
                <a:solidFill>
                  <a:schemeClr val="tx1"/>
                </a:solidFill>
                <a:effectLst/>
                <a:latin typeface="+mn-lt"/>
                <a:ea typeface="+mn-ea"/>
                <a:cs typeface="+mn-cs"/>
              </a:rPr>
              <a:t>Sometimes, a few of those packets will get lost, because the internet is a crazy place. In that case, the packets need to be resent, and the whole message has to get put on hold until they arrive.</a:t>
            </a:r>
          </a:p>
          <a:p>
            <a:pPr eaLnBrk="1" hangingPunct="1"/>
            <a:endParaRPr lang="x-none" altLang="x-none" dirty="0"/>
          </a:p>
        </p:txBody>
      </p:sp>
    </p:spTree>
    <p:extLst>
      <p:ext uri="{BB962C8B-B14F-4D97-AF65-F5344CB8AC3E}">
        <p14:creationId xmlns:p14="http://schemas.microsoft.com/office/powerpoint/2010/main" val="363793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8</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1"/>
            <a:r>
              <a:rPr lang="en-US" dirty="0"/>
              <a:t>Internet Minute image credit: </a:t>
            </a:r>
            <a:r>
              <a:rPr lang="en-US" dirty="0">
                <a:hlinkClick r:id="rId3"/>
              </a:rPr>
              <a:t>https://www.visualcapitalist.com/what-happens-in-an-internet-minute-in-2019/</a:t>
            </a:r>
            <a:endParaRPr lang="en-US" dirty="0"/>
          </a:p>
        </p:txBody>
      </p:sp>
    </p:spTree>
    <p:extLst>
      <p:ext uri="{BB962C8B-B14F-4D97-AF65-F5344CB8AC3E}">
        <p14:creationId xmlns:p14="http://schemas.microsoft.com/office/powerpoint/2010/main" val="2265141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08F2475-9AD4-4C46-8AA0-6995B40715FF}" type="slidenum">
              <a:rPr lang="en-US" altLang="x-none" sz="1200"/>
              <a:pPr/>
              <a:t>9</a:t>
            </a:fld>
            <a:endParaRPr lang="en-US" altLang="x-none" sz="1200"/>
          </a:p>
        </p:txBody>
      </p:sp>
      <p:sp>
        <p:nvSpPr>
          <p:cNvPr id="112642"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1"/>
            <a:r>
              <a:rPr lang="en-US" dirty="0"/>
              <a:t>ALWAYS consider the internet to be PUBLIC: Truthfully, many people think it can be both, but it should be viewed as a public space no matter what settings you think you've mastered.</a:t>
            </a:r>
          </a:p>
        </p:txBody>
      </p:sp>
    </p:spTree>
    <p:extLst>
      <p:ext uri="{BB962C8B-B14F-4D97-AF65-F5344CB8AC3E}">
        <p14:creationId xmlns:p14="http://schemas.microsoft.com/office/powerpoint/2010/main" val="2333276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endParaRPr lang="en-US" dirty="0"/>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5" name="Slide Number Placeholder 14"/>
          <p:cNvSpPr>
            <a:spLocks noGrp="1"/>
          </p:cNvSpPr>
          <p:nvPr>
            <p:ph type="sldNum" sz="quarter" idx="12"/>
          </p:nvPr>
        </p:nvSpPr>
        <p:spPr>
          <a:xfrm>
            <a:off x="8229600" y="6473952"/>
            <a:ext cx="758952" cy="246888"/>
          </a:xfrm>
        </p:spPr>
        <p:txBody>
          <a:bodyPr/>
          <a:lstStyle/>
          <a:p>
            <a:fld id="{CF7A2BDD-D331-44F0-96AA-4FB4ED497064}" type="slidenum">
              <a:rPr lang="en-US" smtClean="0"/>
              <a:pPr/>
              <a:t>‹#›</a:t>
            </a:fld>
            <a:endParaRPr lang="en-US" dirty="0"/>
          </a:p>
        </p:txBody>
      </p:sp>
      <p:pic>
        <p:nvPicPr>
          <p:cNvPr id="8" name="Picture 7" descr=":ReSET Web Revise:RESET_logo:inhouse_logos:Reset_logo_with_tag_horizontal.jpg"/>
          <p:cNvPicPr/>
          <p:nvPr userDrawn="1"/>
        </p:nvPicPr>
        <p:blipFill>
          <a:blip r:embed="rId2"/>
          <a:srcRect/>
          <a:stretch>
            <a:fillRect/>
          </a:stretch>
        </p:blipFill>
        <p:spPr bwMode="auto">
          <a:xfrm>
            <a:off x="6918452" y="152400"/>
            <a:ext cx="2032000" cy="9144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5"/>
          <p:cNvSpPr>
            <a:spLocks noGrp="1"/>
          </p:cNvSpPr>
          <p:nvPr>
            <p:ph type="sldNum" sz="quarter" idx="12"/>
          </p:nvPr>
        </p:nvSpPr>
        <p:spPr>
          <a:xfrm>
            <a:off x="8229600" y="6473952"/>
            <a:ext cx="758952" cy="246888"/>
          </a:xfrm>
        </p:spPr>
        <p:txBody>
          <a:bodyPr/>
          <a:lstStyle/>
          <a:p>
            <a:fld id="{CF7A2BDD-D331-44F0-96AA-4FB4ED497064}" type="slidenum">
              <a:rPr lang="en-US" smtClean="0"/>
              <a:pPr/>
              <a:t>‹#›</a:t>
            </a:fld>
            <a:endParaRPr lang="en-US" dirty="0"/>
          </a:p>
        </p:txBody>
      </p:sp>
      <p:pic>
        <p:nvPicPr>
          <p:cNvPr id="8" name="Picture 7" descr=":ReSET Web Revise:RESET_logo:inhouse_logos:Reset_logo_with_tag_horizontal.jpg"/>
          <p:cNvPicPr/>
          <p:nvPr userDrawn="1"/>
        </p:nvPicPr>
        <p:blipFill>
          <a:blip r:embed="rId2"/>
          <a:srcRect/>
          <a:stretch>
            <a:fillRect/>
          </a:stretch>
        </p:blipFill>
        <p:spPr bwMode="auto">
          <a:xfrm>
            <a:off x="6956552" y="120714"/>
            <a:ext cx="2032000" cy="91440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F7A2BDD-D331-44F0-96AA-4FB4ED49706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0"/>
            <a:ext cx="2514600" cy="288925"/>
          </a:xfrm>
          <a:prstGeom prst="rect">
            <a:avLst/>
          </a:prstGeom>
        </p:spPr>
        <p:txBody>
          <a:bodyPr/>
          <a:lstStyle/>
          <a:p>
            <a:fld id="{79C76396-5064-41C5-A285-015EE0047001}" type="datetime2">
              <a:rPr lang="en-US" smtClean="0"/>
              <a:pPr/>
              <a:t>Thursday, October 10, 2019</a:t>
            </a:fld>
            <a:endParaRPr lang="en-US"/>
          </a:p>
        </p:txBody>
      </p:sp>
      <p:sp>
        <p:nvSpPr>
          <p:cNvPr id="24" name="Footer Placeholder 23"/>
          <p:cNvSpPr>
            <a:spLocks noGrp="1"/>
          </p:cNvSpPr>
          <p:nvPr>
            <p:ph type="ftr" sz="quarter" idx="11"/>
          </p:nvPr>
        </p:nvSpPr>
        <p:spPr>
          <a:xfrm>
            <a:off x="3124200" y="76200"/>
            <a:ext cx="3352800" cy="2889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F7A2BDD-D331-44F0-96AA-4FB4ED4970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7" name="Rectangle 7"/>
          <p:cNvSpPr>
            <a:spLocks noGrp="1"/>
          </p:cNvSpPr>
          <p:nvPr>
            <p:ph type="sldNum" sz="quarter" idx="12"/>
          </p:nvPr>
        </p:nvSpPr>
        <p:spPr/>
        <p:txBody>
          <a:bodyPr/>
          <a:lstStyle/>
          <a:p>
            <a:fld id="{1D24C974-5669-4F4D-B5F7-AEFAF0EB8F6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dt" sz="half" idx="10"/>
          </p:nvPr>
        </p:nvSpPr>
        <p:spPr>
          <a:xfrm>
            <a:off x="6477000" y="76200"/>
            <a:ext cx="2514600" cy="288925"/>
          </a:xfrm>
          <a:prstGeom prst="rect">
            <a:avLst/>
          </a:prstGeom>
        </p:spPr>
        <p:txBody>
          <a:bodyPr/>
          <a:lstStyle/>
          <a:p>
            <a:fld id="{F83034B0-3E89-40BA-B086-97296A422E36}" type="datetimeFigureOut">
              <a:rPr lang="en-US" smtClean="0"/>
              <a:pPr/>
              <a:t>10/10/19</a:t>
            </a:fld>
            <a:endParaRPr lang="en-US"/>
          </a:p>
        </p:txBody>
      </p:sp>
      <p:sp>
        <p:nvSpPr>
          <p:cNvPr id="5" name="Rectangle 5"/>
          <p:cNvSpPr>
            <a:spLocks noGrp="1"/>
          </p:cNvSpPr>
          <p:nvPr>
            <p:ph type="ftr" sz="quarter" idx="11"/>
          </p:nvPr>
        </p:nvSpPr>
        <p:spPr>
          <a:xfrm>
            <a:off x="3124200" y="76200"/>
            <a:ext cx="3352800" cy="288925"/>
          </a:xfrm>
          <a:prstGeom prst="rect">
            <a:avLst/>
          </a:prstGeom>
        </p:spPr>
        <p:txBody>
          <a:bodyPr/>
          <a:lstStyle/>
          <a:p>
            <a:endParaRPr lang="en-US"/>
          </a:p>
        </p:txBody>
      </p:sp>
      <p:sp>
        <p:nvSpPr>
          <p:cNvPr id="6" name="Rectangle 6"/>
          <p:cNvSpPr>
            <a:spLocks noGrp="1"/>
          </p:cNvSpPr>
          <p:nvPr>
            <p:ph type="sldNum" sz="quarter" idx="12"/>
          </p:nvPr>
        </p:nvSpPr>
        <p:spPr/>
        <p:txBody>
          <a:bodyPr/>
          <a:lstStyle/>
          <a:p>
            <a:fld id="{1D24C974-5669-4F4D-B5F7-AEFAF0EB8F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7" name="Rectangle 7"/>
          <p:cNvSpPr>
            <a:spLocks noGrp="1"/>
          </p:cNvSpPr>
          <p:nvPr>
            <p:ph type="sldNum" sz="quarter" idx="12"/>
          </p:nvPr>
        </p:nvSpPr>
        <p:spPr/>
        <p:txBody>
          <a:bodyPr/>
          <a:lstStyle/>
          <a:p>
            <a:fld id="{1D24C974-5669-4F4D-B5F7-AEFAF0EB8F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a:defRPr sz="1200">
                <a:solidFill>
                  <a:schemeClr val="accent1">
                    <a:shade val="75000"/>
                  </a:schemeClr>
                </a:solidFill>
              </a:defRPr>
            </a:lvl1p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endParaRPr lang="en-US" dirty="0"/>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txStyles>
    <p:titleStyle>
      <a:lvl1pPr algn="l" rtl="0" eaLnBrk="1" latinLnBrk="0" hangingPunct="1">
        <a:spcBef>
          <a:spcPct val="0"/>
        </a:spcBef>
        <a:buNone/>
        <a:defRPr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mFOUbqYv1Sc"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airhilles.fcps.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fairhilles.fcps.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Pit_stop"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tiff"/></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oj7A2YDgIW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5.xml.rels><?xml version="1.0" encoding="UTF-8" standalone="yes"?>
<Relationships xmlns="http://schemas.openxmlformats.org/package/2006/relationships"><Relationship Id="rId3" Type="http://schemas.openxmlformats.org/officeDocument/2006/relationships/hyperlink" Target="mailto:shaheen.khurana@gmail.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mailto:sherri.kohr@gmail.com" TargetMode="External"/><Relationship Id="rId4" Type="http://schemas.openxmlformats.org/officeDocument/2006/relationships/hyperlink" Target="mailto:keith_osterhage@msn.co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worldwidewebsize.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visualcapitalist.com/what-happens-in-an-internet-minute-in-2019/"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ctrTitle"/>
          </p:nvPr>
        </p:nvSpPr>
        <p:spPr>
          <a:xfrm>
            <a:off x="381000" y="4800600"/>
            <a:ext cx="8458200" cy="1222375"/>
          </a:xfrm>
        </p:spPr>
        <p:txBody>
          <a:bodyPr>
            <a:normAutofit/>
          </a:bodyPr>
          <a:lstStyle/>
          <a:p>
            <a:r>
              <a:rPr lang="en-US" sz="3400" dirty="0"/>
              <a:t>Computer Science Week 3: INTERNET</a:t>
            </a:r>
          </a:p>
        </p:txBody>
      </p:sp>
      <p:sp>
        <p:nvSpPr>
          <p:cNvPr id="3" name="Rectangle 3"/>
          <p:cNvSpPr>
            <a:spLocks noGrp="1"/>
          </p:cNvSpPr>
          <p:nvPr>
            <p:ph type="subTitle" idx="1"/>
          </p:nvPr>
        </p:nvSpPr>
        <p:spPr/>
        <p:txBody>
          <a:bodyPr>
            <a:normAutofit fontScale="77500" lnSpcReduction="20000"/>
          </a:bodyPr>
          <a:lstStyle/>
          <a:p>
            <a:endParaRPr lang="en-US" dirty="0"/>
          </a:p>
          <a:p>
            <a:r>
              <a:rPr lang="en-US" dirty="0"/>
              <a:t>Bill Mitchell</a:t>
            </a:r>
          </a:p>
          <a:p>
            <a:r>
              <a:rPr lang="en-US" dirty="0"/>
              <a:t>RESET Program Volunteer Teacher</a:t>
            </a:r>
          </a:p>
        </p:txBody>
      </p:sp>
      <p:pic>
        <p:nvPicPr>
          <p:cNvPr id="4" name="Picture 3" descr=":ReSET Web Revise:RESET_logo:inhouse_logos:Reset_logo_with_tag_horizontal.jpg"/>
          <p:cNvPicPr/>
          <p:nvPr/>
        </p:nvPicPr>
        <p:blipFill>
          <a:blip r:embed="rId3"/>
          <a:srcRect/>
          <a:stretch>
            <a:fillRect/>
          </a:stretch>
        </p:blipFill>
        <p:spPr bwMode="auto">
          <a:xfrm>
            <a:off x="228600" y="152400"/>
            <a:ext cx="8686800" cy="304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a:bodyPr>
          <a:lstStyle/>
          <a:p>
            <a:pPr eaLnBrk="1" hangingPunct="1"/>
            <a:r>
              <a:rPr lang="en-US" altLang="x-none" i="1" dirty="0"/>
              <a:t>Ways we use the internet</a:t>
            </a:r>
            <a:endParaRPr lang="en-US" altLang="x-none" dirty="0"/>
          </a:p>
        </p:txBody>
      </p:sp>
      <p:sp>
        <p:nvSpPr>
          <p:cNvPr id="111619" name="Rectangle 3"/>
          <p:cNvSpPr>
            <a:spLocks noGrp="1" noChangeArrowheads="1"/>
          </p:cNvSpPr>
          <p:nvPr>
            <p:ph type="body" idx="1"/>
          </p:nvPr>
        </p:nvSpPr>
        <p:spPr>
          <a:xfrm>
            <a:off x="457200" y="1384300"/>
            <a:ext cx="8305800" cy="4787900"/>
          </a:xfrm>
        </p:spPr>
        <p:txBody>
          <a:bodyPr>
            <a:normAutofit/>
          </a:bodyPr>
          <a:lstStyle/>
          <a:p>
            <a:r>
              <a:rPr lang="en-US" dirty="0"/>
              <a:t>What are some ways that we use the internet?</a:t>
            </a:r>
          </a:p>
          <a:p>
            <a:pPr lvl="1"/>
            <a:r>
              <a:rPr lang="en-US" altLang="x-none" dirty="0"/>
              <a:t>Web Browsing</a:t>
            </a:r>
          </a:p>
          <a:p>
            <a:pPr lvl="1"/>
            <a:r>
              <a:rPr lang="en-US" altLang="x-none" dirty="0"/>
              <a:t>Email</a:t>
            </a:r>
          </a:p>
          <a:p>
            <a:pPr lvl="1"/>
            <a:r>
              <a:rPr lang="en-US" altLang="x-none" dirty="0"/>
              <a:t>Instant Messaging</a:t>
            </a:r>
          </a:p>
          <a:p>
            <a:pPr lvl="1"/>
            <a:r>
              <a:rPr lang="en-US" altLang="x-none" dirty="0"/>
              <a:t>Video Conferencing</a:t>
            </a:r>
          </a:p>
          <a:p>
            <a:pPr lvl="1"/>
            <a:r>
              <a:rPr lang="en-US" altLang="x-none" dirty="0"/>
              <a:t>Listening to Music</a:t>
            </a:r>
          </a:p>
          <a:p>
            <a:pPr lvl="1"/>
            <a:r>
              <a:rPr lang="en-US" altLang="x-none" dirty="0"/>
              <a:t>Games</a:t>
            </a:r>
          </a:p>
        </p:txBody>
      </p:sp>
      <p:grpSp>
        <p:nvGrpSpPr>
          <p:cNvPr id="11" name="Group 10">
            <a:extLst>
              <a:ext uri="{FF2B5EF4-FFF2-40B4-BE49-F238E27FC236}">
                <a16:creationId xmlns:a16="http://schemas.microsoft.com/office/drawing/2014/main" id="{7109D72C-4B98-5D48-AEC2-D00C282C578F}"/>
              </a:ext>
            </a:extLst>
          </p:cNvPr>
          <p:cNvGrpSpPr/>
          <p:nvPr/>
        </p:nvGrpSpPr>
        <p:grpSpPr>
          <a:xfrm>
            <a:off x="409858" y="7095982"/>
            <a:ext cx="8476683" cy="3142616"/>
            <a:chOff x="409858" y="7095982"/>
            <a:chExt cx="8476683" cy="3142616"/>
          </a:xfrm>
        </p:grpSpPr>
        <p:sp>
          <p:nvSpPr>
            <p:cNvPr id="9" name="Rectangle 8">
              <a:extLst>
                <a:ext uri="{FF2B5EF4-FFF2-40B4-BE49-F238E27FC236}">
                  <a16:creationId xmlns:a16="http://schemas.microsoft.com/office/drawing/2014/main" id="{239B2AE5-7504-BD41-ABDE-6242EA829543}"/>
                </a:ext>
              </a:extLst>
            </p:cNvPr>
            <p:cNvSpPr/>
            <p:nvPr/>
          </p:nvSpPr>
          <p:spPr>
            <a:xfrm>
              <a:off x="409858" y="7095982"/>
              <a:ext cx="8476683" cy="3142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7FEE62-2B56-2246-A5A4-E7A52DAD0BB7}"/>
                </a:ext>
              </a:extLst>
            </p:cNvPr>
            <p:cNvPicPr>
              <a:picLocks noChangeAspect="1"/>
            </p:cNvPicPr>
            <p:nvPr/>
          </p:nvPicPr>
          <p:blipFill>
            <a:blip r:embed="rId3"/>
            <a:stretch>
              <a:fillRect/>
            </a:stretch>
          </p:blipFill>
          <p:spPr>
            <a:xfrm>
              <a:off x="3674495" y="7128432"/>
              <a:ext cx="1371600" cy="1405968"/>
            </a:xfrm>
            <a:prstGeom prst="rect">
              <a:avLst/>
            </a:prstGeom>
          </p:spPr>
        </p:pic>
        <p:pic>
          <p:nvPicPr>
            <p:cNvPr id="3" name="Picture 2">
              <a:extLst>
                <a:ext uri="{FF2B5EF4-FFF2-40B4-BE49-F238E27FC236}">
                  <a16:creationId xmlns:a16="http://schemas.microsoft.com/office/drawing/2014/main" id="{E0F85C60-C023-8C4E-AE83-B900719F9F6C}"/>
                </a:ext>
              </a:extLst>
            </p:cNvPr>
            <p:cNvPicPr>
              <a:picLocks noChangeAspect="1"/>
            </p:cNvPicPr>
            <p:nvPr/>
          </p:nvPicPr>
          <p:blipFill>
            <a:blip r:embed="rId4"/>
            <a:stretch>
              <a:fillRect/>
            </a:stretch>
          </p:blipFill>
          <p:spPr>
            <a:xfrm>
              <a:off x="5677651" y="7153490"/>
              <a:ext cx="1371600" cy="1380910"/>
            </a:xfrm>
            <a:prstGeom prst="rect">
              <a:avLst/>
            </a:prstGeom>
          </p:spPr>
        </p:pic>
        <p:pic>
          <p:nvPicPr>
            <p:cNvPr id="4" name="Picture 3">
              <a:extLst>
                <a:ext uri="{FF2B5EF4-FFF2-40B4-BE49-F238E27FC236}">
                  <a16:creationId xmlns:a16="http://schemas.microsoft.com/office/drawing/2014/main" id="{C4106C2B-513A-924A-87E4-F1EB4047C4FA}"/>
                </a:ext>
              </a:extLst>
            </p:cNvPr>
            <p:cNvPicPr>
              <a:picLocks noChangeAspect="1"/>
            </p:cNvPicPr>
            <p:nvPr/>
          </p:nvPicPr>
          <p:blipFill>
            <a:blip r:embed="rId5"/>
            <a:stretch>
              <a:fillRect/>
            </a:stretch>
          </p:blipFill>
          <p:spPr>
            <a:xfrm>
              <a:off x="1781458" y="7103367"/>
              <a:ext cx="1371600" cy="1354833"/>
            </a:xfrm>
            <a:prstGeom prst="rect">
              <a:avLst/>
            </a:prstGeom>
          </p:spPr>
        </p:pic>
        <p:pic>
          <p:nvPicPr>
            <p:cNvPr id="5" name="Picture 4">
              <a:extLst>
                <a:ext uri="{FF2B5EF4-FFF2-40B4-BE49-F238E27FC236}">
                  <a16:creationId xmlns:a16="http://schemas.microsoft.com/office/drawing/2014/main" id="{7CD80629-C68F-7441-8E96-4D728E0B67B1}"/>
                </a:ext>
              </a:extLst>
            </p:cNvPr>
            <p:cNvPicPr>
              <a:picLocks noChangeAspect="1"/>
            </p:cNvPicPr>
            <p:nvPr/>
          </p:nvPicPr>
          <p:blipFill>
            <a:blip r:embed="rId6"/>
            <a:stretch>
              <a:fillRect/>
            </a:stretch>
          </p:blipFill>
          <p:spPr>
            <a:xfrm>
              <a:off x="4343400" y="8630855"/>
              <a:ext cx="1371600" cy="1579945"/>
            </a:xfrm>
            <a:prstGeom prst="rect">
              <a:avLst/>
            </a:prstGeom>
          </p:spPr>
        </p:pic>
        <p:pic>
          <p:nvPicPr>
            <p:cNvPr id="6" name="Picture 5">
              <a:extLst>
                <a:ext uri="{FF2B5EF4-FFF2-40B4-BE49-F238E27FC236}">
                  <a16:creationId xmlns:a16="http://schemas.microsoft.com/office/drawing/2014/main" id="{F00A8C62-3737-F94B-B93C-83397EE849CF}"/>
                </a:ext>
              </a:extLst>
            </p:cNvPr>
            <p:cNvPicPr>
              <a:picLocks noChangeAspect="1"/>
            </p:cNvPicPr>
            <p:nvPr/>
          </p:nvPicPr>
          <p:blipFill>
            <a:blip r:embed="rId7"/>
            <a:stretch>
              <a:fillRect/>
            </a:stretch>
          </p:blipFill>
          <p:spPr>
            <a:xfrm>
              <a:off x="867058" y="8636924"/>
              <a:ext cx="1371600" cy="1316864"/>
            </a:xfrm>
            <a:prstGeom prst="rect">
              <a:avLst/>
            </a:prstGeom>
          </p:spPr>
        </p:pic>
        <p:pic>
          <p:nvPicPr>
            <p:cNvPr id="7" name="Picture 6">
              <a:extLst>
                <a:ext uri="{FF2B5EF4-FFF2-40B4-BE49-F238E27FC236}">
                  <a16:creationId xmlns:a16="http://schemas.microsoft.com/office/drawing/2014/main" id="{5B414E4A-5B38-7645-A040-C1D7B0862F4D}"/>
                </a:ext>
              </a:extLst>
            </p:cNvPr>
            <p:cNvPicPr>
              <a:picLocks noChangeAspect="1"/>
            </p:cNvPicPr>
            <p:nvPr/>
          </p:nvPicPr>
          <p:blipFill>
            <a:blip r:embed="rId8"/>
            <a:stretch>
              <a:fillRect/>
            </a:stretch>
          </p:blipFill>
          <p:spPr>
            <a:xfrm>
              <a:off x="6171669" y="8492168"/>
              <a:ext cx="1371600" cy="1413674"/>
            </a:xfrm>
            <a:prstGeom prst="rect">
              <a:avLst/>
            </a:prstGeom>
          </p:spPr>
        </p:pic>
        <p:pic>
          <p:nvPicPr>
            <p:cNvPr id="8" name="Picture 7">
              <a:extLst>
                <a:ext uri="{FF2B5EF4-FFF2-40B4-BE49-F238E27FC236}">
                  <a16:creationId xmlns:a16="http://schemas.microsoft.com/office/drawing/2014/main" id="{DED3775F-A703-5E40-960C-EF4F09E79B87}"/>
                </a:ext>
              </a:extLst>
            </p:cNvPr>
            <p:cNvPicPr>
              <a:picLocks noChangeAspect="1"/>
            </p:cNvPicPr>
            <p:nvPr/>
          </p:nvPicPr>
          <p:blipFill>
            <a:blip r:embed="rId9"/>
            <a:stretch>
              <a:fillRect/>
            </a:stretch>
          </p:blipFill>
          <p:spPr>
            <a:xfrm>
              <a:off x="2467258" y="8582215"/>
              <a:ext cx="1371600" cy="1426282"/>
            </a:xfrm>
            <a:prstGeom prst="rect">
              <a:avLst/>
            </a:prstGeom>
          </p:spPr>
        </p:pic>
      </p:grpSp>
      <p:sp>
        <p:nvSpPr>
          <p:cNvPr id="12" name="TextBox 11">
            <a:extLst>
              <a:ext uri="{FF2B5EF4-FFF2-40B4-BE49-F238E27FC236}">
                <a16:creationId xmlns:a16="http://schemas.microsoft.com/office/drawing/2014/main" id="{B9141625-8F7E-3F41-A48B-5F3C1BF322E6}"/>
              </a:ext>
            </a:extLst>
          </p:cNvPr>
          <p:cNvSpPr txBox="1"/>
          <p:nvPr/>
        </p:nvSpPr>
        <p:spPr>
          <a:xfrm>
            <a:off x="107437" y="5829646"/>
            <a:ext cx="8884163" cy="523220"/>
          </a:xfrm>
          <a:prstGeom prst="rect">
            <a:avLst/>
          </a:prstGeom>
          <a:noFill/>
        </p:spPr>
        <p:txBody>
          <a:bodyPr wrap="none" rtlCol="0">
            <a:spAutoFit/>
          </a:bodyPr>
          <a:lstStyle/>
          <a:p>
            <a:r>
              <a:rPr lang="en-US" sz="2800" dirty="0">
                <a:solidFill>
                  <a:schemeClr val="tx2"/>
                </a:solidFill>
              </a:rPr>
              <a:t>Today we cover Internet Basics, DNS, and Web Browsing..</a:t>
            </a:r>
          </a:p>
        </p:txBody>
      </p:sp>
    </p:spTree>
    <p:extLst>
      <p:ext uri="{BB962C8B-B14F-4D97-AF65-F5344CB8AC3E}">
        <p14:creationId xmlns:p14="http://schemas.microsoft.com/office/powerpoint/2010/main" val="9791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1619">
                                            <p:txEl>
                                              <p:pRg st="1" end="1"/>
                                            </p:txEl>
                                          </p:spTgt>
                                        </p:tgtEl>
                                        <p:attrNameLst>
                                          <p:attrName>style.visibility</p:attrName>
                                        </p:attrNameLst>
                                      </p:cBhvr>
                                      <p:to>
                                        <p:strVal val="visible"/>
                                      </p:to>
                                    </p:set>
                                    <p:anim calcmode="lin" valueType="num">
                                      <p:cBhvr additive="base">
                                        <p:cTn id="11"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 calcmode="lin" valueType="num">
                                      <p:cBhvr additive="base">
                                        <p:cTn id="17"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1619">
                                            <p:txEl>
                                              <p:pRg st="3" end="3"/>
                                            </p:txEl>
                                          </p:spTgt>
                                        </p:tgtEl>
                                        <p:attrNameLst>
                                          <p:attrName>style.visibility</p:attrName>
                                        </p:attrNameLst>
                                      </p:cBhvr>
                                      <p:to>
                                        <p:strVal val="visible"/>
                                      </p:to>
                                    </p:set>
                                    <p:anim calcmode="lin" valueType="num">
                                      <p:cBhvr additive="base">
                                        <p:cTn id="23"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1619">
                                            <p:txEl>
                                              <p:pRg st="4" end="4"/>
                                            </p:txEl>
                                          </p:spTgt>
                                        </p:tgtEl>
                                        <p:attrNameLst>
                                          <p:attrName>style.visibility</p:attrName>
                                        </p:attrNameLst>
                                      </p:cBhvr>
                                      <p:to>
                                        <p:strVal val="visible"/>
                                      </p:to>
                                    </p:set>
                                    <p:anim calcmode="lin" valueType="num">
                                      <p:cBhvr additive="base">
                                        <p:cTn id="29"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1619">
                                            <p:txEl>
                                              <p:pRg st="5" end="5"/>
                                            </p:txEl>
                                          </p:spTgt>
                                        </p:tgtEl>
                                        <p:attrNameLst>
                                          <p:attrName>style.visibility</p:attrName>
                                        </p:attrNameLst>
                                      </p:cBhvr>
                                      <p:to>
                                        <p:strVal val="visible"/>
                                      </p:to>
                                    </p:set>
                                    <p:anim calcmode="lin" valueType="num">
                                      <p:cBhvr additive="base">
                                        <p:cTn id="35"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16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1619">
                                            <p:txEl>
                                              <p:pRg st="6" end="6"/>
                                            </p:txEl>
                                          </p:spTgt>
                                        </p:tgtEl>
                                        <p:attrNameLst>
                                          <p:attrName>style.visibility</p:attrName>
                                        </p:attrNameLst>
                                      </p:cBhvr>
                                      <p:to>
                                        <p:strVal val="visible"/>
                                      </p:to>
                                    </p:set>
                                    <p:anim calcmode="lin" valueType="num">
                                      <p:cBhvr additive="base">
                                        <p:cTn id="41"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16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416 -0.06389 L -0.00416 -0.68611 " pathEditMode="relative" rAng="0" ptsTypes="AA">
                                      <p:cBhvr>
                                        <p:cTn id="46" dur="2000" fill="hold"/>
                                        <p:tgtEl>
                                          <p:spTgt spid="11"/>
                                        </p:tgtEl>
                                        <p:attrNameLst>
                                          <p:attrName>ppt_x</p:attrName>
                                          <p:attrName>ppt_y</p:attrName>
                                        </p:attrNameLst>
                                      </p:cBhvr>
                                      <p:rCtr x="0" y="-31111"/>
                                    </p:animMotion>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a:bodyPr>
          <a:lstStyle/>
          <a:p>
            <a:pPr eaLnBrk="1" hangingPunct="1"/>
            <a:r>
              <a:rPr lang="en-US" altLang="x-none" sz="3200" i="1" dirty="0"/>
              <a:t>How do Web Browsers Work?</a:t>
            </a:r>
            <a:endParaRPr lang="en-US" altLang="x-none" sz="3200" dirty="0"/>
          </a:p>
        </p:txBody>
      </p:sp>
      <p:sp>
        <p:nvSpPr>
          <p:cNvPr id="111619" name="Rectangle 3"/>
          <p:cNvSpPr>
            <a:spLocks noGrp="1" noChangeArrowheads="1"/>
          </p:cNvSpPr>
          <p:nvPr>
            <p:ph type="body" idx="1"/>
          </p:nvPr>
        </p:nvSpPr>
        <p:spPr>
          <a:xfrm>
            <a:off x="457200" y="1384300"/>
            <a:ext cx="8305800" cy="4787900"/>
          </a:xfrm>
        </p:spPr>
        <p:txBody>
          <a:bodyPr>
            <a:normAutofit/>
          </a:bodyPr>
          <a:lstStyle/>
          <a:p>
            <a:endParaRPr lang="en-US" dirty="0"/>
          </a:p>
          <a:p>
            <a:r>
              <a:rPr lang="en-US" dirty="0"/>
              <a:t>Let's say that I want to look at the webpage for </a:t>
            </a:r>
            <a:r>
              <a:rPr lang="en-US" dirty="0" err="1"/>
              <a:t>Fairhill</a:t>
            </a:r>
            <a:r>
              <a:rPr lang="en-US" dirty="0"/>
              <a:t> Elementary School</a:t>
            </a:r>
          </a:p>
          <a:p>
            <a:pPr lvl="1"/>
            <a:r>
              <a:rPr lang="en-US" dirty="0"/>
              <a:t>How does the browser know where to go?</a:t>
            </a:r>
          </a:p>
          <a:p>
            <a:pPr lvl="1"/>
            <a:r>
              <a:rPr lang="en-US" dirty="0"/>
              <a:t>What happens when we request a page?</a:t>
            </a:r>
          </a:p>
          <a:p>
            <a:pPr lvl="1"/>
            <a:r>
              <a:rPr lang="en-US" dirty="0"/>
              <a:t>What are some ingredients of a web page?</a:t>
            </a:r>
          </a:p>
          <a:p>
            <a:pPr eaLnBrk="1" hangingPunct="1"/>
            <a:endParaRPr lang="en-US" altLang="x-none" dirty="0"/>
          </a:p>
        </p:txBody>
      </p:sp>
    </p:spTree>
    <p:extLst>
      <p:ext uri="{BB962C8B-B14F-4D97-AF65-F5344CB8AC3E}">
        <p14:creationId xmlns:p14="http://schemas.microsoft.com/office/powerpoint/2010/main" val="361311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1619">
                                            <p:txEl>
                                              <p:pRg st="2" end="2"/>
                                            </p:txEl>
                                          </p:spTgt>
                                        </p:tgtEl>
                                        <p:attrNameLst>
                                          <p:attrName>style.visibility</p:attrName>
                                        </p:attrNameLst>
                                      </p:cBhvr>
                                      <p:to>
                                        <p:strVal val="visible"/>
                                      </p:to>
                                    </p:set>
                                    <p:anim calcmode="lin" valueType="num">
                                      <p:cBhvr additive="base">
                                        <p:cTn id="11"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1619">
                                            <p:txEl>
                                              <p:pRg st="3" end="3"/>
                                            </p:txEl>
                                          </p:spTgt>
                                        </p:tgtEl>
                                        <p:attrNameLst>
                                          <p:attrName>style.visibility</p:attrName>
                                        </p:attrNameLst>
                                      </p:cBhvr>
                                      <p:to>
                                        <p:strVal val="visible"/>
                                      </p:to>
                                    </p:set>
                                    <p:anim calcmode="lin" valueType="num">
                                      <p:cBhvr additive="base">
                                        <p:cTn id="17"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1619">
                                            <p:txEl>
                                              <p:pRg st="4" end="4"/>
                                            </p:txEl>
                                          </p:spTgt>
                                        </p:tgtEl>
                                        <p:attrNameLst>
                                          <p:attrName>style.visibility</p:attrName>
                                        </p:attrNameLst>
                                      </p:cBhvr>
                                      <p:to>
                                        <p:strVal val="visible"/>
                                      </p:to>
                                    </p:set>
                                    <p:anim calcmode="lin" valueType="num">
                                      <p:cBhvr additive="base">
                                        <p:cTn id="23"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fontScale="90000"/>
          </a:bodyPr>
          <a:lstStyle/>
          <a:p>
            <a:pPr eaLnBrk="1" hangingPunct="1"/>
            <a:r>
              <a:rPr lang="en-US" altLang="x-none"/>
              <a:t>Activity: How </a:t>
            </a:r>
            <a:r>
              <a:rPr lang="en-US" altLang="x-none" dirty="0"/>
              <a:t>does the Internet Work?</a:t>
            </a:r>
          </a:p>
        </p:txBody>
      </p:sp>
      <p:sp>
        <p:nvSpPr>
          <p:cNvPr id="111619" name="Rectangle 3"/>
          <p:cNvSpPr>
            <a:spLocks noGrp="1" noChangeArrowheads="1"/>
          </p:cNvSpPr>
          <p:nvPr>
            <p:ph type="body" idx="1"/>
          </p:nvPr>
        </p:nvSpPr>
        <p:spPr>
          <a:xfrm>
            <a:off x="457200" y="1447800"/>
            <a:ext cx="8153400" cy="4419600"/>
          </a:xfrm>
        </p:spPr>
        <p:txBody>
          <a:bodyPr>
            <a:normAutofit fontScale="92500" lnSpcReduction="10000"/>
          </a:bodyPr>
          <a:lstStyle/>
          <a:p>
            <a:r>
              <a:rPr lang="en-US" dirty="0"/>
              <a:t>Class will mimic flowing through the internet, while learning about connections, URLs, IP Addresses, and the DNS. </a:t>
            </a:r>
          </a:p>
          <a:p>
            <a:r>
              <a:rPr lang="en-US" dirty="0"/>
              <a:t>Learning more about the internet will help students develop a better understanding of its endless possibilities</a:t>
            </a:r>
          </a:p>
          <a:p>
            <a:endParaRPr lang="en-US" altLang="x-none" dirty="0"/>
          </a:p>
          <a:p>
            <a:r>
              <a:rPr lang="en-US" altLang="x-none" dirty="0">
                <a:hlinkClick r:id="rId3"/>
              </a:rPr>
              <a:t>"Unplugged - The Internet"</a:t>
            </a:r>
            <a:r>
              <a:rPr lang="en-US" altLang="x-none" dirty="0"/>
              <a:t> (3:11 video)</a:t>
            </a:r>
            <a:endParaRPr lang="en-US" altLang="x-none" dirty="0">
              <a:hlinkClick r:id="" action="ppaction://noaction"/>
            </a:endParaRPr>
          </a:p>
          <a:p>
            <a:pPr lvl="1"/>
            <a:r>
              <a:rPr lang="en-US" altLang="x-none" dirty="0">
                <a:hlinkClick r:id="" action="ppaction://noaction"/>
              </a:rPr>
              <a:t>https://youtu.be/mFOUbqYv1Sc</a:t>
            </a:r>
            <a:endParaRPr lang="en-US" altLang="x-none" dirty="0"/>
          </a:p>
          <a:p>
            <a:pPr eaLnBrk="1" hangingPunct="1"/>
            <a:endParaRPr lang="en-US" altLang="x-none" b="1" dirty="0"/>
          </a:p>
          <a:p>
            <a:pPr eaLnBrk="1" hangingPunct="1"/>
            <a:endParaRPr lang="en-US" altLang="x-none" dirty="0"/>
          </a:p>
          <a:p>
            <a:pPr eaLnBrk="1" hangingPunct="1"/>
            <a:endParaRPr lang="en-US" altLang="x-none" dirty="0"/>
          </a:p>
          <a:p>
            <a:pPr eaLnBrk="1" hangingPunct="1"/>
            <a:endParaRPr lang="pt-BR" altLang="x-none" dirty="0"/>
          </a:p>
          <a:p>
            <a:pPr eaLnBrk="1" hangingPunct="1"/>
            <a:endParaRPr lang="en-US" altLang="x-none" dirty="0"/>
          </a:p>
          <a:p>
            <a:pPr eaLnBrk="1" hangingPunct="1"/>
            <a:endParaRPr lang="en-US" altLang="x-none" dirty="0"/>
          </a:p>
          <a:p>
            <a:pPr eaLnBrk="1" hangingPunct="1"/>
            <a:endParaRPr lang="en-US" altLang="x-none" dirty="0"/>
          </a:p>
        </p:txBody>
      </p:sp>
    </p:spTree>
    <p:extLst>
      <p:ext uri="{BB962C8B-B14F-4D97-AF65-F5344CB8AC3E}">
        <p14:creationId xmlns:p14="http://schemas.microsoft.com/office/powerpoint/2010/main" val="22597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Web Browsing</a:t>
            </a:r>
          </a:p>
        </p:txBody>
      </p:sp>
      <p:sp>
        <p:nvSpPr>
          <p:cNvPr id="111619" name="Rectangle 3"/>
          <p:cNvSpPr>
            <a:spLocks noGrp="1" noChangeArrowheads="1"/>
          </p:cNvSpPr>
          <p:nvPr>
            <p:ph type="body" idx="1"/>
          </p:nvPr>
        </p:nvSpPr>
        <p:spPr>
          <a:xfrm>
            <a:off x="457200" y="1447800"/>
            <a:ext cx="8153400" cy="4419600"/>
          </a:xfrm>
        </p:spPr>
        <p:txBody>
          <a:bodyPr>
            <a:normAutofit fontScale="92500" lnSpcReduction="10000"/>
          </a:bodyPr>
          <a:lstStyle/>
          <a:p>
            <a:r>
              <a:rPr lang="en-US" altLang="x-none" dirty="0"/>
              <a:t>Here's what happens when you browse to a website</a:t>
            </a:r>
          </a:p>
          <a:p>
            <a:pPr lvl="1"/>
            <a:r>
              <a:rPr lang="en-US" altLang="x-none" dirty="0"/>
              <a:t>You enter a URL (website address)</a:t>
            </a:r>
          </a:p>
          <a:p>
            <a:pPr lvl="1"/>
            <a:r>
              <a:rPr lang="en-US" altLang="x-none" dirty="0"/>
              <a:t>Your computer 'resolves' it  (next slide)</a:t>
            </a:r>
          </a:p>
          <a:p>
            <a:pPr lvl="1"/>
            <a:r>
              <a:rPr lang="en-US" altLang="x-none" dirty="0"/>
              <a:t>Your computer makes a connection</a:t>
            </a:r>
          </a:p>
          <a:p>
            <a:pPr lvl="1"/>
            <a:r>
              <a:rPr lang="en-US" altLang="x-none" dirty="0"/>
              <a:t>Your computer asks for a web page</a:t>
            </a:r>
          </a:p>
          <a:p>
            <a:pPr lvl="1"/>
            <a:r>
              <a:rPr lang="en-US" altLang="x-none" dirty="0"/>
              <a:t>The server returns the web page</a:t>
            </a:r>
          </a:p>
          <a:p>
            <a:pPr lvl="1"/>
            <a:r>
              <a:rPr lang="en-US" altLang="x-none" dirty="0"/>
              <a:t>Your computer asks for the OTHER info on that web page</a:t>
            </a:r>
          </a:p>
          <a:p>
            <a:pPr lvl="1"/>
            <a:r>
              <a:rPr lang="en-US" altLang="x-none" dirty="0"/>
              <a:t>You finally get a full page to view!</a:t>
            </a:r>
          </a:p>
        </p:txBody>
      </p:sp>
    </p:spTree>
    <p:extLst>
      <p:ext uri="{BB962C8B-B14F-4D97-AF65-F5344CB8AC3E}">
        <p14:creationId xmlns:p14="http://schemas.microsoft.com/office/powerpoint/2010/main" val="64601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16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16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16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16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116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11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COMPUTERS NEED NUMBERS!</a:t>
            </a:r>
          </a:p>
        </p:txBody>
      </p:sp>
      <p:sp>
        <p:nvSpPr>
          <p:cNvPr id="111619" name="Rectangle 3"/>
          <p:cNvSpPr>
            <a:spLocks noGrp="1" noChangeArrowheads="1"/>
          </p:cNvSpPr>
          <p:nvPr>
            <p:ph type="body" idx="1"/>
          </p:nvPr>
        </p:nvSpPr>
        <p:spPr>
          <a:xfrm>
            <a:off x="457200" y="1447800"/>
            <a:ext cx="8153400" cy="4419600"/>
          </a:xfrm>
        </p:spPr>
        <p:txBody>
          <a:bodyPr>
            <a:normAutofit/>
          </a:bodyPr>
          <a:lstStyle/>
          <a:p>
            <a:r>
              <a:rPr lang="en-US" altLang="x-none" dirty="0"/>
              <a:t>Web browsing to </a:t>
            </a:r>
            <a:r>
              <a:rPr lang="en-US" dirty="0">
                <a:hlinkClick r:id="rId3"/>
              </a:rPr>
              <a:t>https://fairhilles.fcps.edu/</a:t>
            </a:r>
            <a:endParaRPr lang="en-US" dirty="0"/>
          </a:p>
          <a:p>
            <a:endParaRPr lang="en-US" altLang="x-none" dirty="0"/>
          </a:p>
          <a:p>
            <a:r>
              <a:rPr lang="en-US" altLang="x-none" dirty="0"/>
              <a:t>Computers don't "think" with NAMES, they think in numbers.</a:t>
            </a:r>
          </a:p>
          <a:p>
            <a:pPr lvl="1"/>
            <a:r>
              <a:rPr lang="en-US" altLang="x-none" dirty="0" err="1"/>
              <a:t>Fairhilles.fcps.edu</a:t>
            </a:r>
            <a:r>
              <a:rPr lang="en-US" altLang="x-none" dirty="0"/>
              <a:t> = a name.</a:t>
            </a:r>
          </a:p>
          <a:p>
            <a:r>
              <a:rPr lang="en-US" altLang="x-none" dirty="0"/>
              <a:t>The computer needs a way to translate (or "resolve") the NAME into a number</a:t>
            </a:r>
          </a:p>
          <a:p>
            <a:r>
              <a:rPr lang="en-US" altLang="x-none" dirty="0"/>
              <a:t>This is done via a Domain Name Server</a:t>
            </a:r>
          </a:p>
        </p:txBody>
      </p:sp>
    </p:spTree>
    <p:extLst>
      <p:ext uri="{BB962C8B-B14F-4D97-AF65-F5344CB8AC3E}">
        <p14:creationId xmlns:p14="http://schemas.microsoft.com/office/powerpoint/2010/main" val="114225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1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Where's THE phonebook?</a:t>
            </a:r>
          </a:p>
        </p:txBody>
      </p:sp>
      <p:sp>
        <p:nvSpPr>
          <p:cNvPr id="111619" name="Rectangle 3"/>
          <p:cNvSpPr>
            <a:spLocks noGrp="1" noChangeArrowheads="1"/>
          </p:cNvSpPr>
          <p:nvPr>
            <p:ph type="body" idx="1"/>
          </p:nvPr>
        </p:nvSpPr>
        <p:spPr>
          <a:xfrm>
            <a:off x="457200" y="1447800"/>
            <a:ext cx="8153400" cy="4191000"/>
          </a:xfrm>
        </p:spPr>
        <p:txBody>
          <a:bodyPr>
            <a:normAutofit/>
          </a:bodyPr>
          <a:lstStyle/>
          <a:p>
            <a:r>
              <a:rPr lang="en-US" altLang="x-none" dirty="0"/>
              <a:t>Each computer needs one (or more) DNS hosts to use the internet.</a:t>
            </a:r>
          </a:p>
          <a:p>
            <a:r>
              <a:rPr lang="en-US" altLang="x-none" dirty="0"/>
              <a:t>This works like a phonebook that converts names into numbers.</a:t>
            </a:r>
          </a:p>
          <a:p>
            <a:pPr lvl="1"/>
            <a:r>
              <a:rPr lang="en-US" altLang="x-none" dirty="0"/>
              <a:t>Some names have more than one number!</a:t>
            </a:r>
          </a:p>
          <a:p>
            <a:r>
              <a:rPr lang="en-US" altLang="x-none" dirty="0"/>
              <a:t>I need three people to volunteer as our Domain Name Servers (DNS)</a:t>
            </a:r>
          </a:p>
        </p:txBody>
      </p:sp>
      <p:sp>
        <p:nvSpPr>
          <p:cNvPr id="2" name="Rectangle 1">
            <a:extLst>
              <a:ext uri="{FF2B5EF4-FFF2-40B4-BE49-F238E27FC236}">
                <a16:creationId xmlns:a16="http://schemas.microsoft.com/office/drawing/2014/main" id="{C40C1477-2FC8-704E-96CF-EE34145AA424}"/>
              </a:ext>
            </a:extLst>
          </p:cNvPr>
          <p:cNvSpPr/>
          <p:nvPr/>
        </p:nvSpPr>
        <p:spPr>
          <a:xfrm>
            <a:off x="110490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DNS1</a:t>
            </a:r>
          </a:p>
        </p:txBody>
      </p:sp>
      <p:sp>
        <p:nvSpPr>
          <p:cNvPr id="5" name="Rectangle 4">
            <a:extLst>
              <a:ext uri="{FF2B5EF4-FFF2-40B4-BE49-F238E27FC236}">
                <a16:creationId xmlns:a16="http://schemas.microsoft.com/office/drawing/2014/main" id="{BC369D14-5315-0D45-A755-812A70AB1BA2}"/>
              </a:ext>
            </a:extLst>
          </p:cNvPr>
          <p:cNvSpPr/>
          <p:nvPr/>
        </p:nvSpPr>
        <p:spPr>
          <a:xfrm>
            <a:off x="363093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DNS2</a:t>
            </a:r>
          </a:p>
        </p:txBody>
      </p:sp>
      <p:sp>
        <p:nvSpPr>
          <p:cNvPr id="6" name="Rectangle 5">
            <a:extLst>
              <a:ext uri="{FF2B5EF4-FFF2-40B4-BE49-F238E27FC236}">
                <a16:creationId xmlns:a16="http://schemas.microsoft.com/office/drawing/2014/main" id="{4B156330-C7D9-B54E-8E41-7F45914B89DF}"/>
              </a:ext>
            </a:extLst>
          </p:cNvPr>
          <p:cNvSpPr/>
          <p:nvPr/>
        </p:nvSpPr>
        <p:spPr>
          <a:xfrm>
            <a:off x="629412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DNS3</a:t>
            </a:r>
          </a:p>
        </p:txBody>
      </p:sp>
    </p:spTree>
    <p:extLst>
      <p:ext uri="{BB962C8B-B14F-4D97-AF65-F5344CB8AC3E}">
        <p14:creationId xmlns:p14="http://schemas.microsoft.com/office/powerpoint/2010/main" val="40837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fontScale="90000"/>
          </a:bodyPr>
          <a:lstStyle/>
          <a:p>
            <a:pPr eaLnBrk="1" hangingPunct="1"/>
            <a:r>
              <a:rPr lang="en-US" altLang="x-none" dirty="0"/>
              <a:t>Where's The </a:t>
            </a:r>
            <a:r>
              <a:rPr lang="en-US" altLang="x-none" dirty="0" err="1"/>
              <a:t>Fairhill</a:t>
            </a:r>
            <a:r>
              <a:rPr lang="en-US" altLang="x-none" dirty="0"/>
              <a:t> Server?</a:t>
            </a:r>
          </a:p>
        </p:txBody>
      </p:sp>
      <p:sp>
        <p:nvSpPr>
          <p:cNvPr id="111619" name="Rectangle 3"/>
          <p:cNvSpPr>
            <a:spLocks noGrp="1" noChangeArrowheads="1"/>
          </p:cNvSpPr>
          <p:nvPr>
            <p:ph type="body" idx="1"/>
          </p:nvPr>
        </p:nvSpPr>
        <p:spPr>
          <a:xfrm>
            <a:off x="457200" y="1447800"/>
            <a:ext cx="8153400" cy="4191000"/>
          </a:xfrm>
        </p:spPr>
        <p:txBody>
          <a:bodyPr>
            <a:normAutofit fontScale="92500"/>
          </a:bodyPr>
          <a:lstStyle/>
          <a:p>
            <a:r>
              <a:rPr lang="en-US" altLang="x-none" dirty="0"/>
              <a:t>Let's start by going to </a:t>
            </a:r>
            <a:r>
              <a:rPr lang="en-US" altLang="x-none" dirty="0">
                <a:hlinkClick r:id="rId3"/>
              </a:rPr>
              <a:t>https://fairhilles.fcps.edu</a:t>
            </a:r>
            <a:endParaRPr lang="en-US" altLang="x-none" dirty="0"/>
          </a:p>
          <a:p>
            <a:r>
              <a:rPr lang="en-US" altLang="x-none" dirty="0"/>
              <a:t>Computer </a:t>
            </a:r>
          </a:p>
          <a:p>
            <a:pPr lvl="1"/>
            <a:r>
              <a:rPr lang="en-US" altLang="x-none" dirty="0"/>
              <a:t>go DNS1 and ask for </a:t>
            </a:r>
            <a:r>
              <a:rPr lang="en-US" altLang="x-none" dirty="0" err="1"/>
              <a:t>fairhilles.fcps.edu</a:t>
            </a:r>
            <a:endParaRPr lang="en-US" altLang="x-none" dirty="0"/>
          </a:p>
          <a:p>
            <a:pPr lvl="1"/>
            <a:r>
              <a:rPr lang="en-US" altLang="x-none" dirty="0"/>
              <a:t>Not there! go DNS2 and ask for </a:t>
            </a:r>
            <a:r>
              <a:rPr lang="en-US" altLang="x-none" dirty="0" err="1"/>
              <a:t>fairhilles.fcps.edu</a:t>
            </a:r>
            <a:endParaRPr lang="en-US" altLang="x-none" dirty="0"/>
          </a:p>
          <a:p>
            <a:pPr lvl="1"/>
            <a:r>
              <a:rPr lang="en-US" altLang="x-none" dirty="0"/>
              <a:t>Not there! go DNS3 and ask for </a:t>
            </a:r>
            <a:r>
              <a:rPr lang="en-US" altLang="x-none" dirty="0" err="1"/>
              <a:t>fairhilles.fcps.edu</a:t>
            </a:r>
            <a:endParaRPr lang="en-US" altLang="x-none" dirty="0"/>
          </a:p>
          <a:p>
            <a:r>
              <a:rPr lang="en-US" altLang="x-none" dirty="0"/>
              <a:t>FOUND IT! Come back!</a:t>
            </a:r>
          </a:p>
        </p:txBody>
      </p:sp>
      <p:sp>
        <p:nvSpPr>
          <p:cNvPr id="7" name="Rectangle 6">
            <a:extLst>
              <a:ext uri="{FF2B5EF4-FFF2-40B4-BE49-F238E27FC236}">
                <a16:creationId xmlns:a16="http://schemas.microsoft.com/office/drawing/2014/main" id="{E9BA310A-6C18-6F4B-B369-6847A084505F}"/>
              </a:ext>
            </a:extLst>
          </p:cNvPr>
          <p:cNvSpPr/>
          <p:nvPr/>
        </p:nvSpPr>
        <p:spPr>
          <a:xfrm>
            <a:off x="110490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DNS1</a:t>
            </a:r>
          </a:p>
        </p:txBody>
      </p:sp>
      <p:sp>
        <p:nvSpPr>
          <p:cNvPr id="8" name="Rectangle 7">
            <a:extLst>
              <a:ext uri="{FF2B5EF4-FFF2-40B4-BE49-F238E27FC236}">
                <a16:creationId xmlns:a16="http://schemas.microsoft.com/office/drawing/2014/main" id="{21B1FC82-0001-C04D-84DC-ED246FFAEB49}"/>
              </a:ext>
            </a:extLst>
          </p:cNvPr>
          <p:cNvSpPr/>
          <p:nvPr/>
        </p:nvSpPr>
        <p:spPr>
          <a:xfrm>
            <a:off x="363093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DNS2</a:t>
            </a:r>
          </a:p>
        </p:txBody>
      </p:sp>
      <p:sp>
        <p:nvSpPr>
          <p:cNvPr id="9" name="Rectangle 8">
            <a:extLst>
              <a:ext uri="{FF2B5EF4-FFF2-40B4-BE49-F238E27FC236}">
                <a16:creationId xmlns:a16="http://schemas.microsoft.com/office/drawing/2014/main" id="{AD4D22AA-01BC-5B46-8A9A-66A2936D54FE}"/>
              </a:ext>
            </a:extLst>
          </p:cNvPr>
          <p:cNvSpPr/>
          <p:nvPr/>
        </p:nvSpPr>
        <p:spPr>
          <a:xfrm>
            <a:off x="629412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DNS3</a:t>
            </a:r>
          </a:p>
        </p:txBody>
      </p:sp>
    </p:spTree>
    <p:extLst>
      <p:ext uri="{BB962C8B-B14F-4D97-AF65-F5344CB8AC3E}">
        <p14:creationId xmlns:p14="http://schemas.microsoft.com/office/powerpoint/2010/main" val="100589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16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But There's MORE!</a:t>
            </a:r>
          </a:p>
        </p:txBody>
      </p:sp>
      <p:sp>
        <p:nvSpPr>
          <p:cNvPr id="111619" name="Rectangle 3"/>
          <p:cNvSpPr>
            <a:spLocks noGrp="1" noChangeArrowheads="1"/>
          </p:cNvSpPr>
          <p:nvPr>
            <p:ph type="body" idx="1"/>
          </p:nvPr>
        </p:nvSpPr>
        <p:spPr>
          <a:xfrm>
            <a:off x="457200" y="1447800"/>
            <a:ext cx="8153400" cy="3276600"/>
          </a:xfrm>
        </p:spPr>
        <p:txBody>
          <a:bodyPr>
            <a:normAutofit/>
          </a:bodyPr>
          <a:lstStyle/>
          <a:p>
            <a:r>
              <a:rPr lang="en-US" altLang="x-none" dirty="0"/>
              <a:t>But </a:t>
            </a:r>
            <a:r>
              <a:rPr lang="en-US" altLang="x-none" dirty="0" err="1"/>
              <a:t>Fairhill</a:t>
            </a:r>
            <a:r>
              <a:rPr lang="en-US" altLang="x-none" dirty="0"/>
              <a:t> Elementary School's web page loads from OTHER websites!</a:t>
            </a:r>
          </a:p>
          <a:p>
            <a:r>
              <a:rPr lang="en-US" altLang="x-none" dirty="0"/>
              <a:t>Computer</a:t>
            </a:r>
          </a:p>
          <a:p>
            <a:pPr lvl="1"/>
            <a:r>
              <a:rPr lang="en-US" altLang="x-none" dirty="0"/>
              <a:t>Go to DNS1 and ask for </a:t>
            </a:r>
            <a:r>
              <a:rPr lang="en-US" altLang="x-none" dirty="0" err="1"/>
              <a:t>gstatic.com</a:t>
            </a:r>
            <a:endParaRPr lang="en-US" altLang="x-none" dirty="0"/>
          </a:p>
          <a:p>
            <a:pPr lvl="1"/>
            <a:r>
              <a:rPr lang="en-US" altLang="x-none" dirty="0"/>
              <a:t>Not there! Go to DNS2 and ask for </a:t>
            </a:r>
            <a:r>
              <a:rPr lang="en-US" altLang="x-none" dirty="0" err="1"/>
              <a:t>gstatic.com</a:t>
            </a:r>
            <a:endParaRPr lang="en-US" altLang="x-none" dirty="0"/>
          </a:p>
          <a:p>
            <a:r>
              <a:rPr lang="en-US" altLang="x-none" dirty="0"/>
              <a:t>FOUND IT! Come back!</a:t>
            </a:r>
          </a:p>
        </p:txBody>
      </p:sp>
      <p:sp>
        <p:nvSpPr>
          <p:cNvPr id="7" name="Rectangle 6">
            <a:extLst>
              <a:ext uri="{FF2B5EF4-FFF2-40B4-BE49-F238E27FC236}">
                <a16:creationId xmlns:a16="http://schemas.microsoft.com/office/drawing/2014/main" id="{E9BA310A-6C18-6F4B-B369-6847A084505F}"/>
              </a:ext>
            </a:extLst>
          </p:cNvPr>
          <p:cNvSpPr/>
          <p:nvPr/>
        </p:nvSpPr>
        <p:spPr>
          <a:xfrm>
            <a:off x="110490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DNS1</a:t>
            </a:r>
          </a:p>
        </p:txBody>
      </p:sp>
      <p:sp>
        <p:nvSpPr>
          <p:cNvPr id="8" name="Rectangle 7">
            <a:extLst>
              <a:ext uri="{FF2B5EF4-FFF2-40B4-BE49-F238E27FC236}">
                <a16:creationId xmlns:a16="http://schemas.microsoft.com/office/drawing/2014/main" id="{21B1FC82-0001-C04D-84DC-ED246FFAEB49}"/>
              </a:ext>
            </a:extLst>
          </p:cNvPr>
          <p:cNvSpPr/>
          <p:nvPr/>
        </p:nvSpPr>
        <p:spPr>
          <a:xfrm>
            <a:off x="363093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DNS2</a:t>
            </a:r>
          </a:p>
        </p:txBody>
      </p:sp>
      <p:sp>
        <p:nvSpPr>
          <p:cNvPr id="9" name="Rectangle 8">
            <a:extLst>
              <a:ext uri="{FF2B5EF4-FFF2-40B4-BE49-F238E27FC236}">
                <a16:creationId xmlns:a16="http://schemas.microsoft.com/office/drawing/2014/main" id="{AD4D22AA-01BC-5B46-8A9A-66A2936D54FE}"/>
              </a:ext>
            </a:extLst>
          </p:cNvPr>
          <p:cNvSpPr/>
          <p:nvPr/>
        </p:nvSpPr>
        <p:spPr>
          <a:xfrm>
            <a:off x="629412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DNS3</a:t>
            </a:r>
          </a:p>
        </p:txBody>
      </p:sp>
    </p:spTree>
    <p:extLst>
      <p:ext uri="{BB962C8B-B14F-4D97-AF65-F5344CB8AC3E}">
        <p14:creationId xmlns:p14="http://schemas.microsoft.com/office/powerpoint/2010/main" val="154905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And STILL more..</a:t>
            </a:r>
          </a:p>
        </p:txBody>
      </p:sp>
      <p:sp>
        <p:nvSpPr>
          <p:cNvPr id="111619" name="Rectangle 3"/>
          <p:cNvSpPr>
            <a:spLocks noGrp="1" noChangeArrowheads="1"/>
          </p:cNvSpPr>
          <p:nvPr>
            <p:ph type="body" idx="1"/>
          </p:nvPr>
        </p:nvSpPr>
        <p:spPr>
          <a:xfrm>
            <a:off x="457200" y="1447800"/>
            <a:ext cx="8153400" cy="4038600"/>
          </a:xfrm>
        </p:spPr>
        <p:txBody>
          <a:bodyPr>
            <a:normAutofit/>
          </a:bodyPr>
          <a:lstStyle/>
          <a:p>
            <a:r>
              <a:rPr lang="en-US" altLang="x-none" sz="3600" dirty="0"/>
              <a:t>It also loads some stuff for Fairfax County Elementary School District!</a:t>
            </a:r>
          </a:p>
          <a:p>
            <a:r>
              <a:rPr lang="en-US" altLang="x-none" sz="3600" dirty="0"/>
              <a:t>Computer</a:t>
            </a:r>
          </a:p>
          <a:p>
            <a:pPr lvl="1"/>
            <a:r>
              <a:rPr lang="en-US" altLang="x-none" sz="3200" dirty="0"/>
              <a:t>Go to DNS1 and ask for </a:t>
            </a:r>
            <a:r>
              <a:rPr lang="en-US" altLang="x-none" sz="3200" dirty="0" err="1"/>
              <a:t>www.fcps.edu</a:t>
            </a:r>
            <a:endParaRPr lang="en-US" altLang="x-none" sz="3200" dirty="0"/>
          </a:p>
          <a:p>
            <a:r>
              <a:rPr lang="en-US" altLang="x-none" sz="3600" dirty="0"/>
              <a:t>FOUND IT! Come back!</a:t>
            </a:r>
          </a:p>
        </p:txBody>
      </p:sp>
      <p:sp>
        <p:nvSpPr>
          <p:cNvPr id="7" name="Rectangle 6">
            <a:extLst>
              <a:ext uri="{FF2B5EF4-FFF2-40B4-BE49-F238E27FC236}">
                <a16:creationId xmlns:a16="http://schemas.microsoft.com/office/drawing/2014/main" id="{E9BA310A-6C18-6F4B-B369-6847A084505F}"/>
              </a:ext>
            </a:extLst>
          </p:cNvPr>
          <p:cNvSpPr/>
          <p:nvPr/>
        </p:nvSpPr>
        <p:spPr>
          <a:xfrm>
            <a:off x="110490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DNS1</a:t>
            </a:r>
          </a:p>
        </p:txBody>
      </p:sp>
      <p:sp>
        <p:nvSpPr>
          <p:cNvPr id="8" name="Rectangle 7">
            <a:extLst>
              <a:ext uri="{FF2B5EF4-FFF2-40B4-BE49-F238E27FC236}">
                <a16:creationId xmlns:a16="http://schemas.microsoft.com/office/drawing/2014/main" id="{21B1FC82-0001-C04D-84DC-ED246FFAEB49}"/>
              </a:ext>
            </a:extLst>
          </p:cNvPr>
          <p:cNvSpPr/>
          <p:nvPr/>
        </p:nvSpPr>
        <p:spPr>
          <a:xfrm>
            <a:off x="363093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DNS2</a:t>
            </a:r>
          </a:p>
        </p:txBody>
      </p:sp>
      <p:sp>
        <p:nvSpPr>
          <p:cNvPr id="9" name="Rectangle 8">
            <a:extLst>
              <a:ext uri="{FF2B5EF4-FFF2-40B4-BE49-F238E27FC236}">
                <a16:creationId xmlns:a16="http://schemas.microsoft.com/office/drawing/2014/main" id="{AD4D22AA-01BC-5B46-8A9A-66A2936D54FE}"/>
              </a:ext>
            </a:extLst>
          </p:cNvPr>
          <p:cNvSpPr/>
          <p:nvPr/>
        </p:nvSpPr>
        <p:spPr>
          <a:xfrm>
            <a:off x="6294120" y="5867400"/>
            <a:ext cx="2286000" cy="598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DNS3</a:t>
            </a:r>
          </a:p>
        </p:txBody>
      </p:sp>
    </p:spTree>
    <p:extLst>
      <p:ext uri="{BB962C8B-B14F-4D97-AF65-F5344CB8AC3E}">
        <p14:creationId xmlns:p14="http://schemas.microsoft.com/office/powerpoint/2010/main" val="34355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That's the "big picture"</a:t>
            </a:r>
          </a:p>
        </p:txBody>
      </p:sp>
      <p:sp>
        <p:nvSpPr>
          <p:cNvPr id="111619" name="Rectangle 3"/>
          <p:cNvSpPr>
            <a:spLocks noGrp="1" noChangeArrowheads="1"/>
          </p:cNvSpPr>
          <p:nvPr>
            <p:ph type="body" idx="1"/>
          </p:nvPr>
        </p:nvSpPr>
        <p:spPr>
          <a:xfrm>
            <a:off x="457200" y="1447800"/>
            <a:ext cx="8153400" cy="4038600"/>
          </a:xfrm>
        </p:spPr>
        <p:txBody>
          <a:bodyPr>
            <a:normAutofit/>
          </a:bodyPr>
          <a:lstStyle/>
          <a:p>
            <a:r>
              <a:rPr lang="en-US" altLang="x-none" sz="3600" dirty="0"/>
              <a:t>In the video, it talked about "packets" of information going back and forth.</a:t>
            </a:r>
          </a:p>
          <a:p>
            <a:pPr lvl="1"/>
            <a:r>
              <a:rPr lang="en-US" altLang="x-none" sz="3200" dirty="0"/>
              <a:t>What is INSIDE these packets?</a:t>
            </a:r>
          </a:p>
          <a:p>
            <a:pPr lvl="1"/>
            <a:r>
              <a:rPr lang="en-US" altLang="x-none" sz="3200" dirty="0"/>
              <a:t>How big are they?</a:t>
            </a:r>
          </a:p>
        </p:txBody>
      </p:sp>
    </p:spTree>
    <p:extLst>
      <p:ext uri="{BB962C8B-B14F-4D97-AF65-F5344CB8AC3E}">
        <p14:creationId xmlns:p14="http://schemas.microsoft.com/office/powerpoint/2010/main" val="26975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16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152400" y="197599"/>
            <a:ext cx="8686800" cy="838200"/>
          </a:xfrm>
        </p:spPr>
        <p:txBody>
          <a:bodyPr>
            <a:noAutofit/>
          </a:bodyPr>
          <a:lstStyle/>
          <a:p>
            <a:pPr eaLnBrk="1" hangingPunct="1"/>
            <a:r>
              <a:rPr lang="en-US" altLang="x-none" sz="2800" dirty="0"/>
              <a:t>LESSON SUMMARY – The </a:t>
            </a:r>
            <a:r>
              <a:rPr lang="en-US" altLang="x-none" sz="2800" b="1" dirty="0"/>
              <a:t>BIG</a:t>
            </a:r>
            <a:r>
              <a:rPr lang="en-US" altLang="x-none" sz="2800" dirty="0"/>
              <a:t> Picture</a:t>
            </a:r>
          </a:p>
        </p:txBody>
      </p:sp>
      <p:sp>
        <p:nvSpPr>
          <p:cNvPr id="5" name="Rectangle 4">
            <a:extLst>
              <a:ext uri="{FF2B5EF4-FFF2-40B4-BE49-F238E27FC236}">
                <a16:creationId xmlns:a16="http://schemas.microsoft.com/office/drawing/2014/main" id="{3CA16679-2C46-2E4B-B1F4-7BEC6082AEC4}"/>
              </a:ext>
            </a:extLst>
          </p:cNvPr>
          <p:cNvSpPr/>
          <p:nvPr/>
        </p:nvSpPr>
        <p:spPr>
          <a:xfrm>
            <a:off x="457200" y="1219200"/>
            <a:ext cx="7010400" cy="5262979"/>
          </a:xfrm>
          <a:prstGeom prst="rect">
            <a:avLst/>
          </a:prstGeom>
        </p:spPr>
        <p:txBody>
          <a:bodyPr wrap="square">
            <a:spAutoFit/>
          </a:bodyPr>
          <a:lstStyle/>
          <a:p>
            <a:pPr marL="640080" indent="-640080">
              <a:buFont typeface="+mj-lt"/>
              <a:buAutoNum type="arabicPeriod"/>
            </a:pPr>
            <a:r>
              <a:rPr lang="en-US" sz="2800" dirty="0">
                <a:solidFill>
                  <a:schemeClr val="bg1">
                    <a:lumMod val="85000"/>
                  </a:schemeClr>
                </a:solidFill>
                <a:latin typeface="Franklin Gothic Book" panose="020B0503020102020204" pitchFamily="34" charset="0"/>
              </a:rPr>
              <a:t>Binary Numbers+ ✔️</a:t>
            </a:r>
          </a:p>
          <a:p>
            <a:pPr marL="640080" indent="-640080">
              <a:buFont typeface="+mj-lt"/>
              <a:buAutoNum type="arabicPeriod"/>
            </a:pPr>
            <a:r>
              <a:rPr lang="en-US" sz="2800" dirty="0">
                <a:solidFill>
                  <a:schemeClr val="bg1">
                    <a:lumMod val="85000"/>
                  </a:schemeClr>
                </a:solidFill>
                <a:latin typeface="Franklin Gothic Book" panose="020B0503020102020204" pitchFamily="34" charset="0"/>
              </a:rPr>
              <a:t>Algorithms ✔️</a:t>
            </a:r>
          </a:p>
          <a:p>
            <a:pPr marL="640080" indent="-640080">
              <a:buFont typeface="+mj-lt"/>
              <a:buAutoNum type="arabicPeriod"/>
            </a:pPr>
            <a:r>
              <a:rPr lang="en-US" sz="2800" b="1" dirty="0">
                <a:solidFill>
                  <a:srgbClr val="4E5B6F"/>
                </a:solidFill>
                <a:latin typeface="Franklin Gothic Book" panose="020B0503020102020204" pitchFamily="34" charset="0"/>
              </a:rPr>
              <a:t>How does the Internet work?</a:t>
            </a:r>
          </a:p>
          <a:p>
            <a:pPr marL="640080" indent="-640080">
              <a:buFont typeface="+mj-lt"/>
              <a:buAutoNum type="arabicPeriod"/>
            </a:pPr>
            <a:r>
              <a:rPr lang="en-US" sz="2800" dirty="0">
                <a:solidFill>
                  <a:srgbClr val="4E5B6F"/>
                </a:solidFill>
                <a:latin typeface="Franklin Gothic Book" panose="020B0503020102020204" pitchFamily="34" charset="0"/>
              </a:rPr>
              <a:t>Scratch – Animate your name</a:t>
            </a:r>
          </a:p>
          <a:p>
            <a:pPr marL="640080" indent="-640080">
              <a:buFont typeface="+mj-lt"/>
              <a:buAutoNum type="arabicPeriod"/>
            </a:pPr>
            <a:r>
              <a:rPr lang="en-US" sz="2800" dirty="0">
                <a:solidFill>
                  <a:srgbClr val="4E5B6F"/>
                </a:solidFill>
                <a:latin typeface="Franklin Gothic Book" panose="020B0503020102020204" pitchFamily="34" charset="0"/>
              </a:rPr>
              <a:t>Scratch - Make it fly</a:t>
            </a:r>
          </a:p>
          <a:p>
            <a:pPr marL="640080" indent="-640080">
              <a:buFont typeface="+mj-lt"/>
              <a:buAutoNum type="arabicPeriod"/>
            </a:pPr>
            <a:r>
              <a:rPr lang="en-US" sz="2800" dirty="0">
                <a:solidFill>
                  <a:srgbClr val="4E5B6F"/>
                </a:solidFill>
                <a:latin typeface="Franklin Gothic Book" panose="020B0503020102020204" pitchFamily="34" charset="0"/>
              </a:rPr>
              <a:t>Scratch - Create a virtual pet</a:t>
            </a:r>
          </a:p>
          <a:p>
            <a:pPr marL="640080" indent="-640080">
              <a:buFont typeface="+mj-lt"/>
              <a:buAutoNum type="arabicPeriod"/>
            </a:pPr>
            <a:r>
              <a:rPr lang="en-US" sz="2800" dirty="0">
                <a:solidFill>
                  <a:srgbClr val="4E5B6F"/>
                </a:solidFill>
                <a:latin typeface="Franklin Gothic Book" panose="020B0503020102020204" pitchFamily="34" charset="0"/>
              </a:rPr>
              <a:t>Scratch - Conan the Librarian</a:t>
            </a:r>
          </a:p>
          <a:p>
            <a:pPr marL="640080" indent="-640080">
              <a:buFont typeface="+mj-lt"/>
              <a:buAutoNum type="arabicPeriod"/>
            </a:pPr>
            <a:r>
              <a:rPr lang="en-US" sz="2800" dirty="0">
                <a:solidFill>
                  <a:srgbClr val="4E5B6F"/>
                </a:solidFill>
                <a:latin typeface="Franklin Gothic Book" panose="020B0503020102020204" pitchFamily="34" charset="0"/>
              </a:rPr>
              <a:t>Beyond Scratch (Python + Java)</a:t>
            </a:r>
          </a:p>
          <a:p>
            <a:pPr marL="640080" indent="-640080">
              <a:buFont typeface="+mj-lt"/>
              <a:buAutoNum type="arabicPeriod"/>
            </a:pPr>
            <a:r>
              <a:rPr lang="en-US" sz="2800" dirty="0">
                <a:solidFill>
                  <a:srgbClr val="4E5B6F"/>
                </a:solidFill>
                <a:latin typeface="Franklin Gothic Book" panose="020B0503020102020204" pitchFamily="34" charset="0"/>
              </a:rPr>
              <a:t>Embedded Computers (Arduino) </a:t>
            </a:r>
          </a:p>
          <a:p>
            <a:pPr marL="640080" indent="-640080">
              <a:buFont typeface="+mj-lt"/>
              <a:buAutoNum type="arabicPeriod"/>
            </a:pPr>
            <a:r>
              <a:rPr lang="en-US" sz="2800" dirty="0">
                <a:solidFill>
                  <a:srgbClr val="4E5B6F"/>
                </a:solidFill>
                <a:latin typeface="Franklin Gothic Book" panose="020B0503020102020204" pitchFamily="34" charset="0"/>
              </a:rPr>
              <a:t>Drones – introduction (part 1)</a:t>
            </a:r>
          </a:p>
          <a:p>
            <a:pPr marL="640080" indent="-640080">
              <a:buFont typeface="+mj-lt"/>
              <a:buAutoNum type="arabicPeriod"/>
            </a:pPr>
            <a:r>
              <a:rPr lang="en-US" sz="2800" dirty="0">
                <a:solidFill>
                  <a:srgbClr val="4E5B6F"/>
                </a:solidFill>
                <a:latin typeface="Franklin Gothic Book" panose="020B0503020102020204" pitchFamily="34" charset="0"/>
              </a:rPr>
              <a:t>Drones – flight path (part 2)</a:t>
            </a:r>
          </a:p>
          <a:p>
            <a:pPr marL="640080" indent="-640080">
              <a:buFont typeface="+mj-lt"/>
              <a:buAutoNum type="arabicPeriod"/>
            </a:pPr>
            <a:r>
              <a:rPr lang="en-US" sz="2800" dirty="0">
                <a:solidFill>
                  <a:srgbClr val="4E5B6F"/>
                </a:solidFill>
                <a:latin typeface="Franklin Gothic Book" panose="020B0503020102020204" pitchFamily="34" charset="0"/>
              </a:rPr>
              <a:t>SPECIAL PROJECT</a:t>
            </a:r>
          </a:p>
        </p:txBody>
      </p:sp>
      <p:pic>
        <p:nvPicPr>
          <p:cNvPr id="24" name="Picture 23">
            <a:extLst>
              <a:ext uri="{FF2B5EF4-FFF2-40B4-BE49-F238E27FC236}">
                <a16:creationId xmlns:a16="http://schemas.microsoft.com/office/drawing/2014/main" id="{12F1327D-CC5C-394C-B61C-0A834EBF6171}"/>
              </a:ext>
            </a:extLst>
          </p:cNvPr>
          <p:cNvPicPr>
            <a:picLocks noChangeAspect="1"/>
          </p:cNvPicPr>
          <p:nvPr/>
        </p:nvPicPr>
        <p:blipFill>
          <a:blip r:embed="rId3"/>
          <a:stretch>
            <a:fillRect/>
          </a:stretch>
        </p:blipFill>
        <p:spPr>
          <a:xfrm>
            <a:off x="5334000" y="838200"/>
            <a:ext cx="4572000" cy="4572000"/>
          </a:xfrm>
          <a:prstGeom prst="rect">
            <a:avLst/>
          </a:prstGeom>
        </p:spPr>
      </p:pic>
    </p:spTree>
    <p:extLst>
      <p:ext uri="{BB962C8B-B14F-4D97-AF65-F5344CB8AC3E}">
        <p14:creationId xmlns:p14="http://schemas.microsoft.com/office/powerpoint/2010/main" val="4170384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D35B-7C38-1A47-BD6B-7FED0127C71E}"/>
              </a:ext>
            </a:extLst>
          </p:cNvPr>
          <p:cNvSpPr>
            <a:spLocks noGrp="1"/>
          </p:cNvSpPr>
          <p:nvPr>
            <p:ph type="title"/>
          </p:nvPr>
        </p:nvSpPr>
        <p:spPr>
          <a:xfrm>
            <a:off x="304800" y="304800"/>
            <a:ext cx="8686800" cy="685800"/>
          </a:xfrm>
        </p:spPr>
        <p:txBody>
          <a:bodyPr>
            <a:normAutofit/>
          </a:bodyPr>
          <a:lstStyle/>
          <a:p>
            <a:r>
              <a:rPr lang="en-US" dirty="0"/>
              <a:t>But What's "in" a page?</a:t>
            </a:r>
          </a:p>
        </p:txBody>
      </p:sp>
      <p:sp>
        <p:nvSpPr>
          <p:cNvPr id="3" name="Content Placeholder 2">
            <a:extLst>
              <a:ext uri="{FF2B5EF4-FFF2-40B4-BE49-F238E27FC236}">
                <a16:creationId xmlns:a16="http://schemas.microsoft.com/office/drawing/2014/main" id="{57F189B1-50D4-204B-BC3F-75DDCA05B7E8}"/>
              </a:ext>
            </a:extLst>
          </p:cNvPr>
          <p:cNvSpPr>
            <a:spLocks noGrp="1"/>
          </p:cNvSpPr>
          <p:nvPr>
            <p:ph idx="1"/>
          </p:nvPr>
        </p:nvSpPr>
        <p:spPr/>
        <p:txBody>
          <a:bodyPr/>
          <a:lstStyle/>
          <a:p>
            <a:r>
              <a:rPr lang="en-US" dirty="0"/>
              <a:t>A Webpage has LOTS of stuff in it!</a:t>
            </a:r>
          </a:p>
          <a:p>
            <a:pPr lvl="1"/>
            <a:r>
              <a:rPr lang="en-US" dirty="0"/>
              <a:t>HTML : "code" that says how to show stuff</a:t>
            </a:r>
          </a:p>
          <a:p>
            <a:pPr lvl="1"/>
            <a:r>
              <a:rPr lang="en-US" dirty="0"/>
              <a:t>CSS : style – what </a:t>
            </a:r>
            <a:r>
              <a:rPr lang="en-US" dirty="0" err="1"/>
              <a:t>colours</a:t>
            </a:r>
            <a:r>
              <a:rPr lang="en-US" dirty="0"/>
              <a:t> to use</a:t>
            </a:r>
          </a:p>
          <a:p>
            <a:pPr lvl="1"/>
            <a:r>
              <a:rPr lang="en-US" dirty="0"/>
              <a:t>Images : cool graphics to make things interesting!</a:t>
            </a:r>
          </a:p>
          <a:p>
            <a:pPr lvl="1"/>
            <a:r>
              <a:rPr lang="en-US" dirty="0"/>
              <a:t>JavaScript : dynamic actions</a:t>
            </a:r>
          </a:p>
          <a:p>
            <a:pPr lvl="1"/>
            <a:r>
              <a:rPr lang="en-US" dirty="0"/>
              <a:t>Sounds (sometimes) on web pages</a:t>
            </a:r>
          </a:p>
          <a:p>
            <a:pPr lvl="1"/>
            <a:r>
              <a:rPr lang="en-US" dirty="0"/>
              <a:t>Advertising..  </a:t>
            </a:r>
            <a:r>
              <a:rPr lang="en-US" dirty="0">
                <a:sym typeface="Wingdings" pitchFamily="2" charset="2"/>
              </a:rPr>
              <a:t></a:t>
            </a:r>
            <a:endParaRPr lang="en-US" dirty="0"/>
          </a:p>
          <a:p>
            <a:pPr lvl="1"/>
            <a:endParaRPr lang="en-US" dirty="0"/>
          </a:p>
        </p:txBody>
      </p:sp>
    </p:spTree>
    <p:extLst>
      <p:ext uri="{BB962C8B-B14F-4D97-AF65-F5344CB8AC3E}">
        <p14:creationId xmlns:p14="http://schemas.microsoft.com/office/powerpoint/2010/main" val="207416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D35B-7C38-1A47-BD6B-7FED0127C71E}"/>
              </a:ext>
            </a:extLst>
          </p:cNvPr>
          <p:cNvSpPr>
            <a:spLocks noGrp="1"/>
          </p:cNvSpPr>
          <p:nvPr>
            <p:ph type="title"/>
          </p:nvPr>
        </p:nvSpPr>
        <p:spPr/>
        <p:txBody>
          <a:bodyPr/>
          <a:lstStyle/>
          <a:p>
            <a:r>
              <a:rPr lang="en-US" dirty="0"/>
              <a:t>Example of HTML</a:t>
            </a:r>
          </a:p>
        </p:txBody>
      </p:sp>
      <p:pic>
        <p:nvPicPr>
          <p:cNvPr id="4" name="Picture 3">
            <a:extLst>
              <a:ext uri="{FF2B5EF4-FFF2-40B4-BE49-F238E27FC236}">
                <a16:creationId xmlns:a16="http://schemas.microsoft.com/office/drawing/2014/main" id="{E35C1094-9D15-3147-AEAA-12500538ED0D}"/>
              </a:ext>
            </a:extLst>
          </p:cNvPr>
          <p:cNvPicPr>
            <a:picLocks noChangeAspect="1"/>
          </p:cNvPicPr>
          <p:nvPr/>
        </p:nvPicPr>
        <p:blipFill>
          <a:blip r:embed="rId2"/>
          <a:stretch>
            <a:fillRect/>
          </a:stretch>
        </p:blipFill>
        <p:spPr>
          <a:xfrm>
            <a:off x="457200" y="1143000"/>
            <a:ext cx="8083096" cy="5410200"/>
          </a:xfrm>
          <a:prstGeom prst="rect">
            <a:avLst/>
          </a:prstGeom>
        </p:spPr>
      </p:pic>
    </p:spTree>
    <p:extLst>
      <p:ext uri="{BB962C8B-B14F-4D97-AF65-F5344CB8AC3E}">
        <p14:creationId xmlns:p14="http://schemas.microsoft.com/office/powerpoint/2010/main" val="989271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D35B-7C38-1A47-BD6B-7FED0127C71E}"/>
              </a:ext>
            </a:extLst>
          </p:cNvPr>
          <p:cNvSpPr>
            <a:spLocks noGrp="1"/>
          </p:cNvSpPr>
          <p:nvPr>
            <p:ph type="title"/>
          </p:nvPr>
        </p:nvSpPr>
        <p:spPr/>
        <p:txBody>
          <a:bodyPr/>
          <a:lstStyle/>
          <a:p>
            <a:r>
              <a:rPr lang="en-US" dirty="0"/>
              <a:t>Example of CSS</a:t>
            </a:r>
          </a:p>
        </p:txBody>
      </p:sp>
      <p:pic>
        <p:nvPicPr>
          <p:cNvPr id="5" name="Picture 4">
            <a:extLst>
              <a:ext uri="{FF2B5EF4-FFF2-40B4-BE49-F238E27FC236}">
                <a16:creationId xmlns:a16="http://schemas.microsoft.com/office/drawing/2014/main" id="{A97DFFD5-3EC4-5845-A2C2-42BB9CF3B119}"/>
              </a:ext>
            </a:extLst>
          </p:cNvPr>
          <p:cNvPicPr>
            <a:picLocks noChangeAspect="1"/>
          </p:cNvPicPr>
          <p:nvPr/>
        </p:nvPicPr>
        <p:blipFill>
          <a:blip r:embed="rId2"/>
          <a:stretch>
            <a:fillRect/>
          </a:stretch>
        </p:blipFill>
        <p:spPr>
          <a:xfrm>
            <a:off x="326570" y="1306286"/>
            <a:ext cx="7217229" cy="6493551"/>
          </a:xfrm>
          <a:prstGeom prst="rect">
            <a:avLst/>
          </a:prstGeom>
        </p:spPr>
      </p:pic>
    </p:spTree>
    <p:extLst>
      <p:ext uri="{BB962C8B-B14F-4D97-AF65-F5344CB8AC3E}">
        <p14:creationId xmlns:p14="http://schemas.microsoft.com/office/powerpoint/2010/main" val="986585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D35B-7C38-1A47-BD6B-7FED0127C71E}"/>
              </a:ext>
            </a:extLst>
          </p:cNvPr>
          <p:cNvSpPr>
            <a:spLocks noGrp="1"/>
          </p:cNvSpPr>
          <p:nvPr>
            <p:ph type="title"/>
          </p:nvPr>
        </p:nvSpPr>
        <p:spPr/>
        <p:txBody>
          <a:bodyPr/>
          <a:lstStyle/>
          <a:p>
            <a:r>
              <a:rPr lang="en-US" dirty="0"/>
              <a:t>Example of JavaScript</a:t>
            </a:r>
          </a:p>
        </p:txBody>
      </p:sp>
      <p:pic>
        <p:nvPicPr>
          <p:cNvPr id="4" name="Picture 3">
            <a:extLst>
              <a:ext uri="{FF2B5EF4-FFF2-40B4-BE49-F238E27FC236}">
                <a16:creationId xmlns:a16="http://schemas.microsoft.com/office/drawing/2014/main" id="{4374B021-4112-8F41-90D7-CE48B75E5D9D}"/>
              </a:ext>
            </a:extLst>
          </p:cNvPr>
          <p:cNvPicPr>
            <a:picLocks noChangeAspect="1"/>
          </p:cNvPicPr>
          <p:nvPr/>
        </p:nvPicPr>
        <p:blipFill>
          <a:blip r:embed="rId2"/>
          <a:stretch>
            <a:fillRect/>
          </a:stretch>
        </p:blipFill>
        <p:spPr>
          <a:xfrm>
            <a:off x="304800" y="1295399"/>
            <a:ext cx="7162800" cy="6764867"/>
          </a:xfrm>
          <a:prstGeom prst="rect">
            <a:avLst/>
          </a:prstGeom>
        </p:spPr>
      </p:pic>
    </p:spTree>
    <p:extLst>
      <p:ext uri="{BB962C8B-B14F-4D97-AF65-F5344CB8AC3E}">
        <p14:creationId xmlns:p14="http://schemas.microsoft.com/office/powerpoint/2010/main" val="1399026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How do we go faster?</a:t>
            </a:r>
          </a:p>
        </p:txBody>
      </p:sp>
      <p:sp>
        <p:nvSpPr>
          <p:cNvPr id="111619" name="Rectangle 3"/>
          <p:cNvSpPr>
            <a:spLocks noGrp="1" noChangeArrowheads="1"/>
          </p:cNvSpPr>
          <p:nvPr>
            <p:ph type="body" idx="1"/>
          </p:nvPr>
        </p:nvSpPr>
        <p:spPr>
          <a:xfrm>
            <a:off x="457200" y="1447800"/>
            <a:ext cx="8153400" cy="5181600"/>
          </a:xfrm>
        </p:spPr>
        <p:txBody>
          <a:bodyPr>
            <a:normAutofit/>
          </a:bodyPr>
          <a:lstStyle/>
          <a:p>
            <a:r>
              <a:rPr lang="en-US" altLang="x-none" dirty="0"/>
              <a:t>Imagine a racecar pulling into the pit for tire changes and gas.</a:t>
            </a:r>
          </a:p>
          <a:p>
            <a:r>
              <a:rPr lang="en-US" altLang="x-none" dirty="0"/>
              <a:t>How many people usually help?</a:t>
            </a:r>
          </a:p>
          <a:p>
            <a:r>
              <a:rPr lang="en-US" altLang="x-none" dirty="0"/>
              <a:t>The answer is FIVE.</a:t>
            </a:r>
          </a:p>
          <a:p>
            <a:pPr lvl="1"/>
            <a:r>
              <a:rPr lang="en-US" altLang="x-none" dirty="0"/>
              <a:t>Crew Chief, Car Chief, </a:t>
            </a:r>
            <a:br>
              <a:rPr lang="en-US" altLang="x-none" dirty="0"/>
            </a:br>
            <a:r>
              <a:rPr lang="en-US" altLang="x-none" dirty="0" err="1"/>
              <a:t>Jackperson</a:t>
            </a:r>
            <a:r>
              <a:rPr lang="en-US" altLang="x-none" dirty="0"/>
              <a:t>, </a:t>
            </a:r>
            <a:br>
              <a:rPr lang="en-US" altLang="x-none" dirty="0"/>
            </a:br>
            <a:r>
              <a:rPr lang="en-US" altLang="x-none" dirty="0"/>
              <a:t>2 x Tire Changers</a:t>
            </a:r>
          </a:p>
          <a:p>
            <a:r>
              <a:rPr lang="en-US" altLang="x-none" dirty="0"/>
              <a:t>PS: The "tools" on the</a:t>
            </a:r>
            <a:br>
              <a:rPr lang="en-US" altLang="x-none" dirty="0"/>
            </a:br>
            <a:r>
              <a:rPr lang="en-US" altLang="x-none" dirty="0"/>
              <a:t> internet faster now too!</a:t>
            </a:r>
          </a:p>
        </p:txBody>
      </p:sp>
      <p:sp>
        <p:nvSpPr>
          <p:cNvPr id="2" name="TextBox 1">
            <a:extLst>
              <a:ext uri="{FF2B5EF4-FFF2-40B4-BE49-F238E27FC236}">
                <a16:creationId xmlns:a16="http://schemas.microsoft.com/office/drawing/2014/main" id="{B631F021-8512-A946-BAD4-BF26525778E8}"/>
              </a:ext>
            </a:extLst>
          </p:cNvPr>
          <p:cNvSpPr txBox="1"/>
          <p:nvPr/>
        </p:nvSpPr>
        <p:spPr>
          <a:xfrm>
            <a:off x="4977978" y="6233635"/>
            <a:ext cx="3906582" cy="369332"/>
          </a:xfrm>
          <a:prstGeom prst="rect">
            <a:avLst/>
          </a:prstGeom>
          <a:noFill/>
        </p:spPr>
        <p:txBody>
          <a:bodyPr wrap="none" rtlCol="0">
            <a:spAutoFit/>
          </a:bodyPr>
          <a:lstStyle/>
          <a:p>
            <a:r>
              <a:rPr lang="en-US" dirty="0">
                <a:hlinkClick r:id="rId3"/>
              </a:rPr>
              <a:t>https://en.wikipedia.org/wiki/Pit_stop</a:t>
            </a:r>
            <a:endParaRPr lang="en-US" dirty="0"/>
          </a:p>
        </p:txBody>
      </p:sp>
      <p:pic>
        <p:nvPicPr>
          <p:cNvPr id="3" name="Picture 2">
            <a:extLst>
              <a:ext uri="{FF2B5EF4-FFF2-40B4-BE49-F238E27FC236}">
                <a16:creationId xmlns:a16="http://schemas.microsoft.com/office/drawing/2014/main" id="{97ADBC7B-228D-924F-A8C2-1DBE4EF86905}"/>
              </a:ext>
            </a:extLst>
          </p:cNvPr>
          <p:cNvPicPr>
            <a:picLocks noChangeAspect="1"/>
          </p:cNvPicPr>
          <p:nvPr/>
        </p:nvPicPr>
        <p:blipFill>
          <a:blip r:embed="rId4"/>
          <a:stretch>
            <a:fillRect/>
          </a:stretch>
        </p:blipFill>
        <p:spPr>
          <a:xfrm>
            <a:off x="5175738" y="3901775"/>
            <a:ext cx="3511062" cy="2340708"/>
          </a:xfrm>
          <a:prstGeom prst="rect">
            <a:avLst/>
          </a:prstGeom>
        </p:spPr>
      </p:pic>
    </p:spTree>
    <p:extLst>
      <p:ext uri="{BB962C8B-B14F-4D97-AF65-F5344CB8AC3E}">
        <p14:creationId xmlns:p14="http://schemas.microsoft.com/office/powerpoint/2010/main" val="236941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1619">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Computers: Threads</a:t>
            </a:r>
          </a:p>
        </p:txBody>
      </p:sp>
      <p:sp>
        <p:nvSpPr>
          <p:cNvPr id="111619" name="Rectangle 3"/>
          <p:cNvSpPr>
            <a:spLocks noGrp="1" noChangeArrowheads="1"/>
          </p:cNvSpPr>
          <p:nvPr>
            <p:ph type="body" idx="1"/>
          </p:nvPr>
        </p:nvSpPr>
        <p:spPr>
          <a:xfrm>
            <a:off x="457200" y="1447800"/>
            <a:ext cx="8153400" cy="3276600"/>
          </a:xfrm>
        </p:spPr>
        <p:txBody>
          <a:bodyPr>
            <a:normAutofit fontScale="92500" lnSpcReduction="10000"/>
          </a:bodyPr>
          <a:lstStyle/>
          <a:p>
            <a:r>
              <a:rPr lang="en-US" altLang="x-none" dirty="0"/>
              <a:t>Computers don't just have one "task" running a time, they have multiple "threads".</a:t>
            </a:r>
          </a:p>
          <a:p>
            <a:r>
              <a:rPr lang="en-US" altLang="x-none" dirty="0"/>
              <a:t>We need 6 </a:t>
            </a:r>
            <a:r>
              <a:rPr lang="en-US" altLang="x-none" u="sng" dirty="0"/>
              <a:t>different</a:t>
            </a:r>
            <a:r>
              <a:rPr lang="en-US" altLang="x-none" dirty="0"/>
              <a:t> volunteers to be browser threads.</a:t>
            </a:r>
          </a:p>
          <a:p>
            <a:r>
              <a:rPr lang="en-US" altLang="x-none" dirty="0"/>
              <a:t>And 3 </a:t>
            </a:r>
            <a:r>
              <a:rPr lang="en-US" altLang="x-none" u="sng" dirty="0"/>
              <a:t>different</a:t>
            </a:r>
            <a:r>
              <a:rPr lang="en-US" altLang="x-none" dirty="0"/>
              <a:t> volunteers to be DNS servers.</a:t>
            </a:r>
          </a:p>
          <a:p>
            <a:r>
              <a:rPr lang="en-US" altLang="x-none" dirty="0"/>
              <a:t>And we're going to pretend to be the browser getting some stuff for this page.</a:t>
            </a:r>
          </a:p>
        </p:txBody>
      </p:sp>
      <p:sp>
        <p:nvSpPr>
          <p:cNvPr id="7" name="Rectangle 6">
            <a:extLst>
              <a:ext uri="{FF2B5EF4-FFF2-40B4-BE49-F238E27FC236}">
                <a16:creationId xmlns:a16="http://schemas.microsoft.com/office/drawing/2014/main" id="{E9BA310A-6C18-6F4B-B369-6847A084505F}"/>
              </a:ext>
            </a:extLst>
          </p:cNvPr>
          <p:cNvSpPr/>
          <p:nvPr/>
        </p:nvSpPr>
        <p:spPr>
          <a:xfrm>
            <a:off x="457200" y="4953000"/>
            <a:ext cx="201168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Fairhilles.fcps.edu</a:t>
            </a:r>
            <a:endParaRPr lang="en-US" dirty="0">
              <a:solidFill>
                <a:schemeClr val="tx1"/>
              </a:solidFill>
            </a:endParaRPr>
          </a:p>
        </p:txBody>
      </p:sp>
      <p:sp>
        <p:nvSpPr>
          <p:cNvPr id="8" name="Rectangle 7">
            <a:extLst>
              <a:ext uri="{FF2B5EF4-FFF2-40B4-BE49-F238E27FC236}">
                <a16:creationId xmlns:a16="http://schemas.microsoft.com/office/drawing/2014/main" id="{21B1FC82-0001-C04D-84DC-ED246FFAEB49}"/>
              </a:ext>
            </a:extLst>
          </p:cNvPr>
          <p:cNvSpPr/>
          <p:nvPr/>
        </p:nvSpPr>
        <p:spPr>
          <a:xfrm>
            <a:off x="2719754" y="4953000"/>
            <a:ext cx="164533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Gstatic.com</a:t>
            </a:r>
            <a:endParaRPr lang="en-US" dirty="0">
              <a:solidFill>
                <a:schemeClr val="tx1"/>
              </a:solidFill>
            </a:endParaRPr>
          </a:p>
        </p:txBody>
      </p:sp>
      <p:sp>
        <p:nvSpPr>
          <p:cNvPr id="9" name="Rectangle 8">
            <a:extLst>
              <a:ext uri="{FF2B5EF4-FFF2-40B4-BE49-F238E27FC236}">
                <a16:creationId xmlns:a16="http://schemas.microsoft.com/office/drawing/2014/main" id="{AD4D22AA-01BC-5B46-8A9A-66A2936D54FE}"/>
              </a:ext>
            </a:extLst>
          </p:cNvPr>
          <p:cNvSpPr/>
          <p:nvPr/>
        </p:nvSpPr>
        <p:spPr>
          <a:xfrm>
            <a:off x="4685714" y="4953000"/>
            <a:ext cx="164533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www.fcps.edu</a:t>
            </a:r>
            <a:endParaRPr lang="en-US" dirty="0">
              <a:solidFill>
                <a:schemeClr val="tx1"/>
              </a:solidFill>
            </a:endParaRPr>
          </a:p>
        </p:txBody>
      </p:sp>
      <p:sp>
        <p:nvSpPr>
          <p:cNvPr id="10" name="Rectangle 9">
            <a:extLst>
              <a:ext uri="{FF2B5EF4-FFF2-40B4-BE49-F238E27FC236}">
                <a16:creationId xmlns:a16="http://schemas.microsoft.com/office/drawing/2014/main" id="{4B50BA5C-2798-5C46-BFFD-492199FBE5C4}"/>
              </a:ext>
            </a:extLst>
          </p:cNvPr>
          <p:cNvSpPr/>
          <p:nvPr/>
        </p:nvSpPr>
        <p:spPr>
          <a:xfrm>
            <a:off x="457200" y="5943600"/>
            <a:ext cx="2514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Translate.google.com</a:t>
            </a:r>
            <a:endParaRPr lang="en-US" dirty="0"/>
          </a:p>
        </p:txBody>
      </p:sp>
      <p:sp>
        <p:nvSpPr>
          <p:cNvPr id="11" name="Rectangle 10">
            <a:extLst>
              <a:ext uri="{FF2B5EF4-FFF2-40B4-BE49-F238E27FC236}">
                <a16:creationId xmlns:a16="http://schemas.microsoft.com/office/drawing/2014/main" id="{C2C30676-6A2B-D64F-BFD4-E6AC667F3AFD}"/>
              </a:ext>
            </a:extLst>
          </p:cNvPr>
          <p:cNvSpPr/>
          <p:nvPr/>
        </p:nvSpPr>
        <p:spPr>
          <a:xfrm>
            <a:off x="3365989" y="5943600"/>
            <a:ext cx="2142392"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addtocalendar.com</a:t>
            </a:r>
            <a:endParaRPr lang="en-US" dirty="0"/>
          </a:p>
        </p:txBody>
      </p:sp>
      <p:sp>
        <p:nvSpPr>
          <p:cNvPr id="12" name="Rectangle 11">
            <a:extLst>
              <a:ext uri="{FF2B5EF4-FFF2-40B4-BE49-F238E27FC236}">
                <a16:creationId xmlns:a16="http://schemas.microsoft.com/office/drawing/2014/main" id="{4518E4D6-A7AE-6E4E-A16E-6419FCABA749}"/>
              </a:ext>
            </a:extLst>
          </p:cNvPr>
          <p:cNvSpPr/>
          <p:nvPr/>
        </p:nvSpPr>
        <p:spPr>
          <a:xfrm>
            <a:off x="5867400" y="5943600"/>
            <a:ext cx="300403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www.googletagmanager.com</a:t>
            </a:r>
            <a:endParaRPr lang="en-US" dirty="0"/>
          </a:p>
        </p:txBody>
      </p:sp>
      <p:sp>
        <p:nvSpPr>
          <p:cNvPr id="2" name="Rectangular Callout 1">
            <a:extLst>
              <a:ext uri="{FF2B5EF4-FFF2-40B4-BE49-F238E27FC236}">
                <a16:creationId xmlns:a16="http://schemas.microsoft.com/office/drawing/2014/main" id="{B4F13F6E-0AE6-9944-A845-EB3DD932D6B5}"/>
              </a:ext>
            </a:extLst>
          </p:cNvPr>
          <p:cNvSpPr/>
          <p:nvPr/>
        </p:nvSpPr>
        <p:spPr>
          <a:xfrm>
            <a:off x="7086600" y="4495800"/>
            <a:ext cx="1784838" cy="914400"/>
          </a:xfrm>
          <a:prstGeom prst="wedgeRectCallout">
            <a:avLst>
              <a:gd name="adj1" fmla="val -89141"/>
              <a:gd name="adj2" fmla="val 364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Our computer 'remembers' these</a:t>
            </a:r>
          </a:p>
        </p:txBody>
      </p:sp>
      <p:sp>
        <p:nvSpPr>
          <p:cNvPr id="13" name="Rectangular Callout 12">
            <a:extLst>
              <a:ext uri="{FF2B5EF4-FFF2-40B4-BE49-F238E27FC236}">
                <a16:creationId xmlns:a16="http://schemas.microsoft.com/office/drawing/2014/main" id="{A2A939D6-CDD1-F843-BA82-2A4993AE153D}"/>
              </a:ext>
            </a:extLst>
          </p:cNvPr>
          <p:cNvSpPr/>
          <p:nvPr/>
        </p:nvSpPr>
        <p:spPr>
          <a:xfrm>
            <a:off x="7104185" y="5105400"/>
            <a:ext cx="1784838" cy="609600"/>
          </a:xfrm>
          <a:prstGeom prst="wedgeRectCallout">
            <a:avLst>
              <a:gd name="adj1" fmla="val -96366"/>
              <a:gd name="adj2" fmla="val 710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But THESE ones are new!</a:t>
            </a:r>
          </a:p>
        </p:txBody>
      </p:sp>
    </p:spTree>
    <p:extLst>
      <p:ext uri="{BB962C8B-B14F-4D97-AF65-F5344CB8AC3E}">
        <p14:creationId xmlns:p14="http://schemas.microsoft.com/office/powerpoint/2010/main" val="200487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P spid="7" grpId="0" animBg="1"/>
      <p:bldP spid="8" grpId="0" animBg="1"/>
      <p:bldP spid="9" grpId="0" animBg="1"/>
      <p:bldP spid="10" grpId="0" animBg="1"/>
      <p:bldP spid="11" grpId="0" animBg="1"/>
      <p:bldP spid="12" grpId="0" animBg="1"/>
      <p:bldP spid="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Computers: Threads</a:t>
            </a:r>
          </a:p>
        </p:txBody>
      </p:sp>
      <p:sp>
        <p:nvSpPr>
          <p:cNvPr id="7" name="Rectangle 6">
            <a:extLst>
              <a:ext uri="{FF2B5EF4-FFF2-40B4-BE49-F238E27FC236}">
                <a16:creationId xmlns:a16="http://schemas.microsoft.com/office/drawing/2014/main" id="{E9BA310A-6C18-6F4B-B369-6847A084505F}"/>
              </a:ext>
            </a:extLst>
          </p:cNvPr>
          <p:cNvSpPr/>
          <p:nvPr/>
        </p:nvSpPr>
        <p:spPr>
          <a:xfrm>
            <a:off x="457200" y="4953000"/>
            <a:ext cx="201168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Fairhilles.fcps.edu</a:t>
            </a:r>
            <a:endParaRPr lang="en-US" dirty="0">
              <a:solidFill>
                <a:schemeClr val="tx1"/>
              </a:solidFill>
            </a:endParaRPr>
          </a:p>
        </p:txBody>
      </p:sp>
      <p:sp>
        <p:nvSpPr>
          <p:cNvPr id="8" name="Rectangle 7">
            <a:extLst>
              <a:ext uri="{FF2B5EF4-FFF2-40B4-BE49-F238E27FC236}">
                <a16:creationId xmlns:a16="http://schemas.microsoft.com/office/drawing/2014/main" id="{21B1FC82-0001-C04D-84DC-ED246FFAEB49}"/>
              </a:ext>
            </a:extLst>
          </p:cNvPr>
          <p:cNvSpPr/>
          <p:nvPr/>
        </p:nvSpPr>
        <p:spPr>
          <a:xfrm>
            <a:off x="2719754" y="4953000"/>
            <a:ext cx="164533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Gstatic.com</a:t>
            </a:r>
            <a:endParaRPr lang="en-US" dirty="0">
              <a:solidFill>
                <a:schemeClr val="tx1"/>
              </a:solidFill>
            </a:endParaRPr>
          </a:p>
        </p:txBody>
      </p:sp>
      <p:sp>
        <p:nvSpPr>
          <p:cNvPr id="9" name="Rectangle 8">
            <a:extLst>
              <a:ext uri="{FF2B5EF4-FFF2-40B4-BE49-F238E27FC236}">
                <a16:creationId xmlns:a16="http://schemas.microsoft.com/office/drawing/2014/main" id="{AD4D22AA-01BC-5B46-8A9A-66A2936D54FE}"/>
              </a:ext>
            </a:extLst>
          </p:cNvPr>
          <p:cNvSpPr/>
          <p:nvPr/>
        </p:nvSpPr>
        <p:spPr>
          <a:xfrm>
            <a:off x="4685714" y="4953000"/>
            <a:ext cx="164533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www.fcps.edu</a:t>
            </a:r>
            <a:endParaRPr lang="en-US" dirty="0">
              <a:solidFill>
                <a:schemeClr val="tx1"/>
              </a:solidFill>
            </a:endParaRPr>
          </a:p>
        </p:txBody>
      </p:sp>
      <p:sp>
        <p:nvSpPr>
          <p:cNvPr id="10" name="Rectangle 9">
            <a:extLst>
              <a:ext uri="{FF2B5EF4-FFF2-40B4-BE49-F238E27FC236}">
                <a16:creationId xmlns:a16="http://schemas.microsoft.com/office/drawing/2014/main" id="{4B50BA5C-2798-5C46-BFFD-492199FBE5C4}"/>
              </a:ext>
            </a:extLst>
          </p:cNvPr>
          <p:cNvSpPr/>
          <p:nvPr/>
        </p:nvSpPr>
        <p:spPr>
          <a:xfrm>
            <a:off x="457200" y="5943600"/>
            <a:ext cx="2514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Translate.google.com</a:t>
            </a:r>
            <a:endParaRPr lang="en-US" dirty="0"/>
          </a:p>
        </p:txBody>
      </p:sp>
      <p:sp>
        <p:nvSpPr>
          <p:cNvPr id="11" name="Rectangle 10">
            <a:extLst>
              <a:ext uri="{FF2B5EF4-FFF2-40B4-BE49-F238E27FC236}">
                <a16:creationId xmlns:a16="http://schemas.microsoft.com/office/drawing/2014/main" id="{C2C30676-6A2B-D64F-BFD4-E6AC667F3AFD}"/>
              </a:ext>
            </a:extLst>
          </p:cNvPr>
          <p:cNvSpPr/>
          <p:nvPr/>
        </p:nvSpPr>
        <p:spPr>
          <a:xfrm>
            <a:off x="3365989" y="5943600"/>
            <a:ext cx="2142392"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addtocalendar.com</a:t>
            </a:r>
            <a:endParaRPr lang="en-US" dirty="0"/>
          </a:p>
        </p:txBody>
      </p:sp>
      <p:sp>
        <p:nvSpPr>
          <p:cNvPr id="12" name="Rectangle 11">
            <a:extLst>
              <a:ext uri="{FF2B5EF4-FFF2-40B4-BE49-F238E27FC236}">
                <a16:creationId xmlns:a16="http://schemas.microsoft.com/office/drawing/2014/main" id="{4518E4D6-A7AE-6E4E-A16E-6419FCABA749}"/>
              </a:ext>
            </a:extLst>
          </p:cNvPr>
          <p:cNvSpPr/>
          <p:nvPr/>
        </p:nvSpPr>
        <p:spPr>
          <a:xfrm>
            <a:off x="5867400" y="5943600"/>
            <a:ext cx="300403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www.googletagmanager.com</a:t>
            </a:r>
            <a:endParaRPr lang="en-US" dirty="0"/>
          </a:p>
        </p:txBody>
      </p:sp>
      <p:sp>
        <p:nvSpPr>
          <p:cNvPr id="4" name="Content Placeholder 3">
            <a:extLst>
              <a:ext uri="{FF2B5EF4-FFF2-40B4-BE49-F238E27FC236}">
                <a16:creationId xmlns:a16="http://schemas.microsoft.com/office/drawing/2014/main" id="{4B13B811-C21C-3C45-A4A0-C15F84D38964}"/>
              </a:ext>
            </a:extLst>
          </p:cNvPr>
          <p:cNvSpPr>
            <a:spLocks noGrp="1"/>
          </p:cNvSpPr>
          <p:nvPr>
            <p:ph idx="1"/>
          </p:nvPr>
        </p:nvSpPr>
        <p:spPr>
          <a:xfrm>
            <a:off x="304800" y="2971800"/>
            <a:ext cx="8686800" cy="3429000"/>
          </a:xfrm>
        </p:spPr>
        <p:txBody>
          <a:bodyPr/>
          <a:lstStyle/>
          <a:p>
            <a:r>
              <a:rPr lang="en-US" dirty="0"/>
              <a:t>The computer browser threads have to</a:t>
            </a:r>
          </a:p>
          <a:p>
            <a:pPr lvl="1"/>
            <a:r>
              <a:rPr lang="en-US" dirty="0"/>
              <a:t>Find the server address (go to 1+ DNS first!)</a:t>
            </a:r>
          </a:p>
          <a:p>
            <a:pPr lvl="1"/>
            <a:r>
              <a:rPr lang="en-US" dirty="0"/>
              <a:t>Go to the web server</a:t>
            </a:r>
          </a:p>
          <a:p>
            <a:pPr lvl="1"/>
            <a:r>
              <a:rPr lang="en-US" dirty="0"/>
              <a:t>Come back with the data</a:t>
            </a:r>
          </a:p>
        </p:txBody>
      </p:sp>
    </p:spTree>
    <p:extLst>
      <p:ext uri="{BB962C8B-B14F-4D97-AF65-F5344CB8AC3E}">
        <p14:creationId xmlns:p14="http://schemas.microsoft.com/office/powerpoint/2010/main" val="409250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 0 L 0 -0.52222 " pathEditMode="relative" ptsTypes="AA">
                                      <p:cBhvr>
                                        <p:cTn id="20" dur="2000" fill="hold"/>
                                        <p:tgtEl>
                                          <p:spTgt spid="7"/>
                                        </p:tgtEl>
                                        <p:attrNameLst>
                                          <p:attrName>ppt_x</p:attrName>
                                          <p:attrName>ppt_y</p:attrName>
                                        </p:attrNameLst>
                                      </p:cBhvr>
                                    </p:animMotion>
                                  </p:childTnLst>
                                </p:cTn>
                              </p:par>
                              <p:par>
                                <p:cTn id="21" presetID="0" presetClass="path" presetSubtype="0" accel="50000" decel="50000" fill="hold" grpId="1" nodeType="withEffect">
                                  <p:stCondLst>
                                    <p:cond delay="0"/>
                                  </p:stCondLst>
                                  <p:childTnLst>
                                    <p:animMotion origin="layout" path="M 0 0 L 0 -0.52222 " pathEditMode="relative" ptsTypes="AA">
                                      <p:cBhvr>
                                        <p:cTn id="22" dur="2000" fill="hold"/>
                                        <p:tgtEl>
                                          <p:spTgt spid="8"/>
                                        </p:tgtEl>
                                        <p:attrNameLst>
                                          <p:attrName>ppt_x</p:attrName>
                                          <p:attrName>ppt_y</p:attrName>
                                        </p:attrNameLst>
                                      </p:cBhvr>
                                    </p:animMotion>
                                  </p:childTnLst>
                                </p:cTn>
                              </p:par>
                              <p:par>
                                <p:cTn id="23" presetID="0" presetClass="path" presetSubtype="0" accel="50000" decel="50000" fill="hold" grpId="1" nodeType="withEffect">
                                  <p:stCondLst>
                                    <p:cond delay="0"/>
                                  </p:stCondLst>
                                  <p:childTnLst>
                                    <p:animMotion origin="layout" path="M 0 0 L 0 -0.52222 " pathEditMode="relative" ptsTypes="AA">
                                      <p:cBhvr>
                                        <p:cTn id="24" dur="2000" fill="hold"/>
                                        <p:tgtEl>
                                          <p:spTgt spid="9"/>
                                        </p:tgtEl>
                                        <p:attrNameLst>
                                          <p:attrName>ppt_x</p:attrName>
                                          <p:attrName>ppt_y</p:attrName>
                                        </p:attrNameLst>
                                      </p:cBhvr>
                                    </p:animMotion>
                                  </p:childTnLst>
                                </p:cTn>
                              </p:par>
                              <p:par>
                                <p:cTn id="25" presetID="0" presetClass="path" presetSubtype="0" accel="50000" decel="50000" fill="hold" grpId="1" nodeType="withEffect">
                                  <p:stCondLst>
                                    <p:cond delay="0"/>
                                  </p:stCondLst>
                                  <p:childTnLst>
                                    <p:animMotion origin="layout" path="M 0 0 L 0 -0.52222 " pathEditMode="relative" ptsTypes="AA">
                                      <p:cBhvr>
                                        <p:cTn id="26" dur="2000" fill="hold"/>
                                        <p:tgtEl>
                                          <p:spTgt spid="10"/>
                                        </p:tgtEl>
                                        <p:attrNameLst>
                                          <p:attrName>ppt_x</p:attrName>
                                          <p:attrName>ppt_y</p:attrName>
                                        </p:attrNameLst>
                                      </p:cBhvr>
                                    </p:animMotion>
                                  </p:childTnLst>
                                </p:cTn>
                              </p:par>
                              <p:par>
                                <p:cTn id="27" presetID="0" presetClass="path" presetSubtype="0" accel="50000" decel="50000" fill="hold" grpId="1" nodeType="withEffect">
                                  <p:stCondLst>
                                    <p:cond delay="0"/>
                                  </p:stCondLst>
                                  <p:childTnLst>
                                    <p:animMotion origin="layout" path="M 0 0 L 0 -0.52222 " pathEditMode="relative" ptsTypes="AA">
                                      <p:cBhvr>
                                        <p:cTn id="28" dur="2000" fill="hold"/>
                                        <p:tgtEl>
                                          <p:spTgt spid="11"/>
                                        </p:tgtEl>
                                        <p:attrNameLst>
                                          <p:attrName>ppt_x</p:attrName>
                                          <p:attrName>ppt_y</p:attrName>
                                        </p:attrNameLst>
                                      </p:cBhvr>
                                    </p:animMotion>
                                  </p:childTnLst>
                                </p:cTn>
                              </p:par>
                              <p:par>
                                <p:cTn id="29" presetID="0" presetClass="path" presetSubtype="0" accel="50000" decel="50000" fill="hold" grpId="1" nodeType="withEffect">
                                  <p:stCondLst>
                                    <p:cond delay="0"/>
                                  </p:stCondLst>
                                  <p:childTnLst>
                                    <p:animMotion origin="layout" path="M 0 0 L 0 -0.52222 " pathEditMode="relative" ptsTypes="AA">
                                      <p:cBhvr>
                                        <p:cTn id="30" dur="2000" fill="hold"/>
                                        <p:tgtEl>
                                          <p:spTgt spid="12"/>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Sounds complicated?</a:t>
            </a:r>
          </a:p>
        </p:txBody>
      </p:sp>
      <p:sp>
        <p:nvSpPr>
          <p:cNvPr id="3" name="Content Placeholder 2">
            <a:extLst>
              <a:ext uri="{FF2B5EF4-FFF2-40B4-BE49-F238E27FC236}">
                <a16:creationId xmlns:a16="http://schemas.microsoft.com/office/drawing/2014/main" id="{BC32284D-80CF-6B45-9CDC-6CA15DBA0614}"/>
              </a:ext>
            </a:extLst>
          </p:cNvPr>
          <p:cNvSpPr>
            <a:spLocks noGrp="1"/>
          </p:cNvSpPr>
          <p:nvPr>
            <p:ph idx="1"/>
          </p:nvPr>
        </p:nvSpPr>
        <p:spPr/>
        <p:txBody>
          <a:bodyPr>
            <a:normAutofit/>
          </a:bodyPr>
          <a:lstStyle/>
          <a:p>
            <a:r>
              <a:rPr lang="en-US" dirty="0"/>
              <a:t>Let's think about what we just did.</a:t>
            </a:r>
          </a:p>
          <a:p>
            <a:r>
              <a:rPr lang="en-US" dirty="0"/>
              <a:t>What if we did not use computer threads?</a:t>
            </a:r>
          </a:p>
          <a:p>
            <a:r>
              <a:rPr lang="en-US" dirty="0"/>
              <a:t>Have you ever picked up leaves in your back yard?</a:t>
            </a:r>
          </a:p>
          <a:p>
            <a:pPr lvl="1"/>
            <a:r>
              <a:rPr lang="en-US" dirty="0"/>
              <a:t>Did you pick up </a:t>
            </a:r>
            <a:r>
              <a:rPr lang="en-US" b="1" dirty="0"/>
              <a:t>one leaf at a time?</a:t>
            </a:r>
            <a:endParaRPr lang="en-US" dirty="0"/>
          </a:p>
          <a:p>
            <a:pPr lvl="1"/>
            <a:r>
              <a:rPr lang="en-US" dirty="0"/>
              <a:t>Did you work </a:t>
            </a:r>
            <a:r>
              <a:rPr lang="en-US" b="1" dirty="0"/>
              <a:t>all by yourself?</a:t>
            </a:r>
          </a:p>
          <a:p>
            <a:pPr lvl="1"/>
            <a:endParaRPr lang="en-US" b="1" dirty="0"/>
          </a:p>
          <a:p>
            <a:r>
              <a:rPr lang="en-US" dirty="0"/>
              <a:t>Computers are doing more than we just did!</a:t>
            </a:r>
          </a:p>
          <a:p>
            <a:endParaRPr lang="en-US" dirty="0"/>
          </a:p>
        </p:txBody>
      </p:sp>
    </p:spTree>
    <p:extLst>
      <p:ext uri="{BB962C8B-B14F-4D97-AF65-F5344CB8AC3E}">
        <p14:creationId xmlns:p14="http://schemas.microsoft.com/office/powerpoint/2010/main" val="38163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D35B-7C38-1A47-BD6B-7FED0127C71E}"/>
              </a:ext>
            </a:extLst>
          </p:cNvPr>
          <p:cNvSpPr>
            <a:spLocks noGrp="1"/>
          </p:cNvSpPr>
          <p:nvPr>
            <p:ph type="title"/>
          </p:nvPr>
        </p:nvSpPr>
        <p:spPr/>
        <p:txBody>
          <a:bodyPr/>
          <a:lstStyle/>
          <a:p>
            <a:r>
              <a:rPr lang="en-US" dirty="0"/>
              <a:t>Lots of things Load!!</a:t>
            </a:r>
          </a:p>
        </p:txBody>
      </p:sp>
      <p:pic>
        <p:nvPicPr>
          <p:cNvPr id="3" name="Picture 2">
            <a:extLst>
              <a:ext uri="{FF2B5EF4-FFF2-40B4-BE49-F238E27FC236}">
                <a16:creationId xmlns:a16="http://schemas.microsoft.com/office/drawing/2014/main" id="{B9A246F9-AD8F-6D44-856A-CB36A564404B}"/>
              </a:ext>
            </a:extLst>
          </p:cNvPr>
          <p:cNvPicPr>
            <a:picLocks noChangeAspect="1"/>
          </p:cNvPicPr>
          <p:nvPr/>
        </p:nvPicPr>
        <p:blipFill>
          <a:blip r:embed="rId3"/>
          <a:stretch>
            <a:fillRect/>
          </a:stretch>
        </p:blipFill>
        <p:spPr>
          <a:xfrm>
            <a:off x="0" y="1385543"/>
            <a:ext cx="9144000" cy="5472457"/>
          </a:xfrm>
          <a:prstGeom prst="rect">
            <a:avLst/>
          </a:prstGeom>
        </p:spPr>
      </p:pic>
      <p:sp>
        <p:nvSpPr>
          <p:cNvPr id="5" name="Rectangular Callout 4">
            <a:extLst>
              <a:ext uri="{FF2B5EF4-FFF2-40B4-BE49-F238E27FC236}">
                <a16:creationId xmlns:a16="http://schemas.microsoft.com/office/drawing/2014/main" id="{082E78EB-1A56-1D4D-B90E-1D4769F97424}"/>
              </a:ext>
            </a:extLst>
          </p:cNvPr>
          <p:cNvSpPr/>
          <p:nvPr/>
        </p:nvSpPr>
        <p:spPr>
          <a:xfrm>
            <a:off x="337457" y="3429000"/>
            <a:ext cx="2100943" cy="1295400"/>
          </a:xfrm>
          <a:prstGeom prst="wedgeRectCallout">
            <a:avLst>
              <a:gd name="adj1" fmla="val -42250"/>
              <a:gd name="adj2" fmla="val 1802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105 different things have to load for this page to show!!!!!!!</a:t>
            </a:r>
          </a:p>
        </p:txBody>
      </p:sp>
      <p:sp>
        <p:nvSpPr>
          <p:cNvPr id="6" name="Rectangular Callout 5">
            <a:extLst>
              <a:ext uri="{FF2B5EF4-FFF2-40B4-BE49-F238E27FC236}">
                <a16:creationId xmlns:a16="http://schemas.microsoft.com/office/drawing/2014/main" id="{D13704A2-ADD6-CA44-B0C1-0B086FCA3EC7}"/>
              </a:ext>
            </a:extLst>
          </p:cNvPr>
          <p:cNvSpPr/>
          <p:nvPr/>
        </p:nvSpPr>
        <p:spPr>
          <a:xfrm>
            <a:off x="2639785" y="3429000"/>
            <a:ext cx="2100943" cy="1295400"/>
          </a:xfrm>
          <a:prstGeom prst="wedgeRectCallout">
            <a:avLst>
              <a:gd name="adj1" fmla="val -117380"/>
              <a:gd name="adj2" fmla="val 1819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660 KB, or the equivalent of 165 pages, if it were printed out </a:t>
            </a:r>
          </a:p>
        </p:txBody>
      </p:sp>
      <p:sp>
        <p:nvSpPr>
          <p:cNvPr id="7" name="Rectangular Callout 6">
            <a:extLst>
              <a:ext uri="{FF2B5EF4-FFF2-40B4-BE49-F238E27FC236}">
                <a16:creationId xmlns:a16="http://schemas.microsoft.com/office/drawing/2014/main" id="{F58B8C9A-1B3B-7B4C-B3D8-364273EE6A69}"/>
              </a:ext>
            </a:extLst>
          </p:cNvPr>
          <p:cNvSpPr/>
          <p:nvPr/>
        </p:nvSpPr>
        <p:spPr>
          <a:xfrm>
            <a:off x="4942113" y="3429000"/>
            <a:ext cx="2100943" cy="1295400"/>
          </a:xfrm>
          <a:prstGeom prst="wedgeRectCallout">
            <a:avLst>
              <a:gd name="adj1" fmla="val -97318"/>
              <a:gd name="adj2" fmla="val 18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 it does this all in a mere 1.03 seconds!!</a:t>
            </a:r>
          </a:p>
        </p:txBody>
      </p:sp>
      <p:sp>
        <p:nvSpPr>
          <p:cNvPr id="8" name="Rectangular Callout 7">
            <a:extLst>
              <a:ext uri="{FF2B5EF4-FFF2-40B4-BE49-F238E27FC236}">
                <a16:creationId xmlns:a16="http://schemas.microsoft.com/office/drawing/2014/main" id="{D3986691-2DA5-CE4A-B242-5E87EF5BFC53}"/>
              </a:ext>
            </a:extLst>
          </p:cNvPr>
          <p:cNvSpPr/>
          <p:nvPr/>
        </p:nvSpPr>
        <p:spPr>
          <a:xfrm>
            <a:off x="5029200" y="6019800"/>
            <a:ext cx="2786743" cy="385762"/>
          </a:xfrm>
          <a:prstGeom prst="wedgeRectCallout">
            <a:avLst>
              <a:gd name="adj1" fmla="val 87316"/>
              <a:gd name="adj2" fmla="val -19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Threads are the secret…</a:t>
            </a:r>
          </a:p>
        </p:txBody>
      </p:sp>
      <p:cxnSp>
        <p:nvCxnSpPr>
          <p:cNvPr id="10" name="Straight Connector 9">
            <a:extLst>
              <a:ext uri="{FF2B5EF4-FFF2-40B4-BE49-F238E27FC236}">
                <a16:creationId xmlns:a16="http://schemas.microsoft.com/office/drawing/2014/main" id="{65D18F5E-F667-224D-B552-459CE8ED5299}"/>
              </a:ext>
            </a:extLst>
          </p:cNvPr>
          <p:cNvCxnSpPr>
            <a:cxnSpLocks/>
          </p:cNvCxnSpPr>
          <p:nvPr/>
        </p:nvCxnSpPr>
        <p:spPr>
          <a:xfrm>
            <a:off x="228600" y="2133600"/>
            <a:ext cx="0" cy="45720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3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fill="hold" nodeType="clickEffect">
                                  <p:stCondLst>
                                    <p:cond delay="0"/>
                                  </p:stCondLst>
                                  <p:childTnLst>
                                    <p:animMotion origin="layout" path="M 3.46945E-18 -4.44444E-6 L 0.95 -4.44444E-6 " pathEditMode="relative" rAng="0" ptsTypes="AA">
                                      <p:cBhvr>
                                        <p:cTn id="11" dur="10000" fill="hold"/>
                                        <p:tgtEl>
                                          <p:spTgt spid="10"/>
                                        </p:tgtEl>
                                        <p:attrNameLst>
                                          <p:attrName>ppt_x</p:attrName>
                                          <p:attrName>ppt_y</p:attrName>
                                        </p:attrNameLst>
                                      </p:cBhvr>
                                      <p:rCtr x="47500" y="0"/>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Ever-Changing</a:t>
            </a:r>
          </a:p>
        </p:txBody>
      </p:sp>
      <p:sp>
        <p:nvSpPr>
          <p:cNvPr id="3" name="Content Placeholder 2">
            <a:extLst>
              <a:ext uri="{FF2B5EF4-FFF2-40B4-BE49-F238E27FC236}">
                <a16:creationId xmlns:a16="http://schemas.microsoft.com/office/drawing/2014/main" id="{9BD550BC-8D3E-1B4A-B046-A7BFE8FA0EA9}"/>
              </a:ext>
            </a:extLst>
          </p:cNvPr>
          <p:cNvSpPr>
            <a:spLocks noGrp="1"/>
          </p:cNvSpPr>
          <p:nvPr>
            <p:ph idx="1"/>
          </p:nvPr>
        </p:nvSpPr>
        <p:spPr/>
        <p:txBody>
          <a:bodyPr/>
          <a:lstStyle/>
          <a:p>
            <a:r>
              <a:rPr lang="en-US" dirty="0"/>
              <a:t>The internet is continually changing, based on availability of servers.</a:t>
            </a:r>
          </a:p>
          <a:p>
            <a:r>
              <a:rPr lang="en-US" dirty="0"/>
              <a:t>What would happen if there was only one highway to get from here to California?</a:t>
            </a:r>
          </a:p>
        </p:txBody>
      </p:sp>
      <p:pic>
        <p:nvPicPr>
          <p:cNvPr id="4" name="Picture 3">
            <a:extLst>
              <a:ext uri="{FF2B5EF4-FFF2-40B4-BE49-F238E27FC236}">
                <a16:creationId xmlns:a16="http://schemas.microsoft.com/office/drawing/2014/main" id="{24041B94-2CDF-F848-8E4F-D3E754F36FED}"/>
              </a:ext>
            </a:extLst>
          </p:cNvPr>
          <p:cNvPicPr>
            <a:picLocks noChangeAspect="1"/>
          </p:cNvPicPr>
          <p:nvPr/>
        </p:nvPicPr>
        <p:blipFill>
          <a:blip r:embed="rId3"/>
          <a:stretch>
            <a:fillRect/>
          </a:stretch>
        </p:blipFill>
        <p:spPr>
          <a:xfrm>
            <a:off x="5216151" y="3830774"/>
            <a:ext cx="3601278" cy="2760980"/>
          </a:xfrm>
          <a:prstGeom prst="rect">
            <a:avLst/>
          </a:prstGeom>
        </p:spPr>
      </p:pic>
      <p:pic>
        <p:nvPicPr>
          <p:cNvPr id="5" name="Picture 4">
            <a:extLst>
              <a:ext uri="{FF2B5EF4-FFF2-40B4-BE49-F238E27FC236}">
                <a16:creationId xmlns:a16="http://schemas.microsoft.com/office/drawing/2014/main" id="{12A9FBF4-C4B4-0B44-A019-D98ED294C6BA}"/>
              </a:ext>
            </a:extLst>
          </p:cNvPr>
          <p:cNvPicPr>
            <a:picLocks noChangeAspect="1"/>
          </p:cNvPicPr>
          <p:nvPr/>
        </p:nvPicPr>
        <p:blipFill>
          <a:blip r:embed="rId4"/>
          <a:stretch>
            <a:fillRect/>
          </a:stretch>
        </p:blipFill>
        <p:spPr>
          <a:xfrm>
            <a:off x="685800" y="4038600"/>
            <a:ext cx="3657889" cy="2117725"/>
          </a:xfrm>
          <a:prstGeom prst="rect">
            <a:avLst/>
          </a:prstGeom>
        </p:spPr>
      </p:pic>
    </p:spTree>
    <p:extLst>
      <p:ext uri="{BB962C8B-B14F-4D97-AF65-F5344CB8AC3E}">
        <p14:creationId xmlns:p14="http://schemas.microsoft.com/office/powerpoint/2010/main" val="27874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a:bodyPr>
          <a:lstStyle/>
          <a:p>
            <a:pPr eaLnBrk="1" hangingPunct="1"/>
            <a:r>
              <a:rPr lang="en-US" altLang="x-none" i="1" dirty="0"/>
              <a:t>POSITIVITY PROJECT</a:t>
            </a:r>
            <a:endParaRPr lang="en-US" altLang="x-none" dirty="0"/>
          </a:p>
        </p:txBody>
      </p:sp>
      <p:sp>
        <p:nvSpPr>
          <p:cNvPr id="111619" name="Rectangle 3"/>
          <p:cNvSpPr>
            <a:spLocks noGrp="1" noChangeArrowheads="1"/>
          </p:cNvSpPr>
          <p:nvPr>
            <p:ph type="body" idx="1"/>
          </p:nvPr>
        </p:nvSpPr>
        <p:spPr>
          <a:xfrm>
            <a:off x="457200" y="1384300"/>
            <a:ext cx="5715000" cy="4787900"/>
          </a:xfrm>
        </p:spPr>
        <p:txBody>
          <a:bodyPr>
            <a:normAutofit fontScale="92500" lnSpcReduction="20000"/>
          </a:bodyPr>
          <a:lstStyle/>
          <a:p>
            <a:pPr eaLnBrk="1" hangingPunct="1"/>
            <a:r>
              <a:rPr lang="en-US" altLang="x-none" dirty="0"/>
              <a:t>What is the Positivity Project goal is for the week?</a:t>
            </a:r>
          </a:p>
          <a:p>
            <a:pPr marL="0" indent="0" eaLnBrk="1" hangingPunct="1">
              <a:buNone/>
            </a:pPr>
            <a:endParaRPr lang="en-US" altLang="x-none" dirty="0"/>
          </a:p>
          <a:p>
            <a:pPr eaLnBrk="1" hangingPunct="1"/>
            <a:r>
              <a:rPr lang="en-US" altLang="x-none" dirty="0"/>
              <a:t>Why would this be important to a programmer?</a:t>
            </a:r>
          </a:p>
          <a:p>
            <a:pPr lvl="1"/>
            <a:r>
              <a:rPr lang="en-US" altLang="x-none" dirty="0"/>
              <a:t>Individual work vs. Team Work</a:t>
            </a:r>
          </a:p>
          <a:p>
            <a:pPr lvl="1"/>
            <a:r>
              <a:rPr lang="en-US" altLang="x-none" dirty="0"/>
              <a:t>Distracted Focus = Less Efficient</a:t>
            </a:r>
          </a:p>
          <a:p>
            <a:pPr lvl="1"/>
            <a:r>
              <a:rPr lang="en-US" altLang="x-none" dirty="0"/>
              <a:t>You miss something, you get lost!</a:t>
            </a:r>
          </a:p>
          <a:p>
            <a:pPr eaLnBrk="1" hangingPunct="1"/>
            <a:endParaRPr lang="en-US" altLang="x-none" dirty="0"/>
          </a:p>
          <a:p>
            <a:pPr eaLnBrk="1" hangingPunct="1"/>
            <a:r>
              <a:rPr lang="en-US" altLang="x-none" dirty="0"/>
              <a:t>Let's practice that as we work in groups today!</a:t>
            </a:r>
          </a:p>
        </p:txBody>
      </p:sp>
      <p:pic>
        <p:nvPicPr>
          <p:cNvPr id="2" name="Picture 1">
            <a:extLst>
              <a:ext uri="{FF2B5EF4-FFF2-40B4-BE49-F238E27FC236}">
                <a16:creationId xmlns:a16="http://schemas.microsoft.com/office/drawing/2014/main" id="{E850E781-5BE5-9E4A-8B47-A76AEBB1EEA0}"/>
              </a:ext>
            </a:extLst>
          </p:cNvPr>
          <p:cNvPicPr>
            <a:picLocks noChangeAspect="1"/>
          </p:cNvPicPr>
          <p:nvPr/>
        </p:nvPicPr>
        <p:blipFill>
          <a:blip r:embed="rId3"/>
          <a:stretch>
            <a:fillRect/>
          </a:stretch>
        </p:blipFill>
        <p:spPr>
          <a:xfrm>
            <a:off x="6375400" y="1283970"/>
            <a:ext cx="2616200" cy="5321300"/>
          </a:xfrm>
          <a:prstGeom prst="rect">
            <a:avLst/>
          </a:prstGeom>
        </p:spPr>
      </p:pic>
      <p:sp>
        <p:nvSpPr>
          <p:cNvPr id="3" name="Rectangle 2">
            <a:extLst>
              <a:ext uri="{FF2B5EF4-FFF2-40B4-BE49-F238E27FC236}">
                <a16:creationId xmlns:a16="http://schemas.microsoft.com/office/drawing/2014/main" id="{1635A757-E5C6-C946-AB8F-0286BC532A72}"/>
              </a:ext>
            </a:extLst>
          </p:cNvPr>
          <p:cNvSpPr/>
          <p:nvPr/>
        </p:nvSpPr>
        <p:spPr>
          <a:xfrm>
            <a:off x="6408195" y="3810000"/>
            <a:ext cx="2583405" cy="2784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Be Present</a:t>
            </a:r>
          </a:p>
          <a:p>
            <a:pPr algn="ctr"/>
            <a:endParaRPr lang="en-US" dirty="0">
              <a:solidFill>
                <a:schemeClr val="tx1"/>
              </a:solidFill>
            </a:endParaRPr>
          </a:p>
          <a:p>
            <a:pPr algn="ctr"/>
            <a:r>
              <a:rPr lang="en-US" dirty="0">
                <a:solidFill>
                  <a:schemeClr val="tx1"/>
                </a:solidFill>
              </a:rPr>
              <a:t>When you're with other people, you are present and you give them your full attention.</a:t>
            </a:r>
          </a:p>
        </p:txBody>
      </p:sp>
    </p:spTree>
    <p:extLst>
      <p:ext uri="{BB962C8B-B14F-4D97-AF65-F5344CB8AC3E}">
        <p14:creationId xmlns:p14="http://schemas.microsoft.com/office/powerpoint/2010/main" val="322498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6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61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Ever make a mistake?</a:t>
            </a:r>
          </a:p>
        </p:txBody>
      </p:sp>
      <p:sp>
        <p:nvSpPr>
          <p:cNvPr id="3" name="Content Placeholder 2">
            <a:extLst>
              <a:ext uri="{FF2B5EF4-FFF2-40B4-BE49-F238E27FC236}">
                <a16:creationId xmlns:a16="http://schemas.microsoft.com/office/drawing/2014/main" id="{9BD550BC-8D3E-1B4A-B046-A7BFE8FA0EA9}"/>
              </a:ext>
            </a:extLst>
          </p:cNvPr>
          <p:cNvSpPr>
            <a:spLocks noGrp="1"/>
          </p:cNvSpPr>
          <p:nvPr>
            <p:ph idx="1"/>
          </p:nvPr>
        </p:nvSpPr>
        <p:spPr/>
        <p:txBody>
          <a:bodyPr/>
          <a:lstStyle/>
          <a:p>
            <a:r>
              <a:rPr lang="en-US" dirty="0"/>
              <a:t>Has anybody ever had mail delivered to their house that was meant for somebody else?</a:t>
            </a:r>
          </a:p>
          <a:p>
            <a:r>
              <a:rPr lang="en-US" dirty="0"/>
              <a:t>Ever get mail returned because you didn't use enough postage?</a:t>
            </a:r>
          </a:p>
          <a:p>
            <a:r>
              <a:rPr lang="en-US" dirty="0"/>
              <a:t>These things happen on the internet too!</a:t>
            </a:r>
          </a:p>
          <a:p>
            <a:endParaRPr lang="en-US" dirty="0"/>
          </a:p>
        </p:txBody>
      </p:sp>
    </p:spTree>
    <p:extLst>
      <p:ext uri="{BB962C8B-B14F-4D97-AF65-F5344CB8AC3E}">
        <p14:creationId xmlns:p14="http://schemas.microsoft.com/office/powerpoint/2010/main" val="32493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04800" y="228600"/>
            <a:ext cx="6172200" cy="838200"/>
          </a:xfrm>
        </p:spPr>
        <p:txBody>
          <a:bodyPr>
            <a:normAutofit/>
          </a:bodyPr>
          <a:lstStyle/>
          <a:p>
            <a:pPr eaLnBrk="1" hangingPunct="1"/>
            <a:r>
              <a:rPr lang="en-US" altLang="x-none" dirty="0"/>
              <a:t>Not all the same</a:t>
            </a:r>
          </a:p>
        </p:txBody>
      </p:sp>
      <p:sp>
        <p:nvSpPr>
          <p:cNvPr id="3" name="Content Placeholder 2">
            <a:extLst>
              <a:ext uri="{FF2B5EF4-FFF2-40B4-BE49-F238E27FC236}">
                <a16:creationId xmlns:a16="http://schemas.microsoft.com/office/drawing/2014/main" id="{9BD550BC-8D3E-1B4A-B046-A7BFE8FA0EA9}"/>
              </a:ext>
            </a:extLst>
          </p:cNvPr>
          <p:cNvSpPr>
            <a:spLocks noGrp="1"/>
          </p:cNvSpPr>
          <p:nvPr>
            <p:ph idx="1"/>
          </p:nvPr>
        </p:nvSpPr>
        <p:spPr>
          <a:xfrm>
            <a:off x="304800" y="1554163"/>
            <a:ext cx="8686800" cy="1689166"/>
          </a:xfrm>
        </p:spPr>
        <p:txBody>
          <a:bodyPr>
            <a:normAutofit fontScale="92500" lnSpcReduction="20000"/>
          </a:bodyPr>
          <a:lstStyle/>
          <a:p>
            <a:r>
              <a:rPr lang="en-US" dirty="0"/>
              <a:t>The computers on the internet aren't all the same – some are slower than others, and some make mistakes and LOSE what you send them!</a:t>
            </a:r>
          </a:p>
          <a:p>
            <a:r>
              <a:rPr lang="en-US" dirty="0"/>
              <a:t>Let's watch 4 messages from a computer go out.</a:t>
            </a:r>
          </a:p>
        </p:txBody>
      </p:sp>
      <p:pic>
        <p:nvPicPr>
          <p:cNvPr id="4" name="Picture 3">
            <a:extLst>
              <a:ext uri="{FF2B5EF4-FFF2-40B4-BE49-F238E27FC236}">
                <a16:creationId xmlns:a16="http://schemas.microsoft.com/office/drawing/2014/main" id="{24041B94-2CDF-F848-8E4F-D3E754F36FED}"/>
              </a:ext>
            </a:extLst>
          </p:cNvPr>
          <p:cNvPicPr>
            <a:picLocks noChangeAspect="1"/>
          </p:cNvPicPr>
          <p:nvPr/>
        </p:nvPicPr>
        <p:blipFill>
          <a:blip r:embed="rId3"/>
          <a:stretch>
            <a:fillRect/>
          </a:stretch>
        </p:blipFill>
        <p:spPr>
          <a:xfrm>
            <a:off x="1371600" y="3581400"/>
            <a:ext cx="3601278" cy="2760980"/>
          </a:xfrm>
          <a:prstGeom prst="rect">
            <a:avLst/>
          </a:prstGeom>
        </p:spPr>
      </p:pic>
      <p:sp>
        <p:nvSpPr>
          <p:cNvPr id="2" name="Bevel 1">
            <a:extLst>
              <a:ext uri="{FF2B5EF4-FFF2-40B4-BE49-F238E27FC236}">
                <a16:creationId xmlns:a16="http://schemas.microsoft.com/office/drawing/2014/main" id="{2C7CC79D-DDAE-364C-9880-44713ADBDC13}"/>
              </a:ext>
            </a:extLst>
          </p:cNvPr>
          <p:cNvSpPr/>
          <p:nvPr/>
        </p:nvSpPr>
        <p:spPr>
          <a:xfrm>
            <a:off x="457200" y="4343400"/>
            <a:ext cx="228600" cy="228600"/>
          </a:xfrm>
          <a:prstGeom prst="bevel">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253151-4E01-2249-9224-8F3F05E2FC99}"/>
              </a:ext>
            </a:extLst>
          </p:cNvPr>
          <p:cNvSpPr/>
          <p:nvPr/>
        </p:nvSpPr>
        <p:spPr>
          <a:xfrm>
            <a:off x="457200" y="4572000"/>
            <a:ext cx="2286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vel 6">
            <a:extLst>
              <a:ext uri="{FF2B5EF4-FFF2-40B4-BE49-F238E27FC236}">
                <a16:creationId xmlns:a16="http://schemas.microsoft.com/office/drawing/2014/main" id="{5A1533C9-4A53-4C44-81E7-3D5EB614D1EC}"/>
              </a:ext>
            </a:extLst>
          </p:cNvPr>
          <p:cNvSpPr/>
          <p:nvPr/>
        </p:nvSpPr>
        <p:spPr>
          <a:xfrm>
            <a:off x="457200" y="4800600"/>
            <a:ext cx="228600" cy="228600"/>
          </a:xfrm>
          <a:prstGeom prst="bevel">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622160C1-1C8B-6044-B5CA-95A48726E42E}"/>
              </a:ext>
            </a:extLst>
          </p:cNvPr>
          <p:cNvSpPr txBox="1">
            <a:spLocks/>
          </p:cNvSpPr>
          <p:nvPr/>
        </p:nvSpPr>
        <p:spPr>
          <a:xfrm>
            <a:off x="5334000" y="3429001"/>
            <a:ext cx="3601278" cy="3124200"/>
          </a:xfrm>
          <a:prstGeom prst="rect">
            <a:avLst/>
          </a:prstGeom>
        </p:spPr>
        <p:txBody>
          <a:bodyPr vert="horz">
            <a:normAutofit fontScale="85000" lnSpcReduction="20000"/>
          </a:bodyPr>
          <a:lst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a:lstStyle>
          <a:p>
            <a:r>
              <a:rPr lang="en-US" dirty="0"/>
              <a:t>Are all messages taking the same path?</a:t>
            </a:r>
          </a:p>
          <a:p>
            <a:r>
              <a:rPr lang="en-US" dirty="0"/>
              <a:t>Which message goes fastest?</a:t>
            </a:r>
          </a:p>
          <a:p>
            <a:r>
              <a:rPr lang="en-US" dirty="0"/>
              <a:t>Which message is lost in space?</a:t>
            </a:r>
          </a:p>
          <a:p>
            <a:r>
              <a:rPr lang="en-US" dirty="0"/>
              <a:t>What happens?</a:t>
            </a:r>
          </a:p>
          <a:p>
            <a:endParaRPr lang="en-US" dirty="0"/>
          </a:p>
        </p:txBody>
      </p:sp>
      <p:sp>
        <p:nvSpPr>
          <p:cNvPr id="10" name="Bevel 9">
            <a:extLst>
              <a:ext uri="{FF2B5EF4-FFF2-40B4-BE49-F238E27FC236}">
                <a16:creationId xmlns:a16="http://schemas.microsoft.com/office/drawing/2014/main" id="{0C4D5C0B-AC7B-484C-9E3A-3EADC2D585EA}"/>
              </a:ext>
            </a:extLst>
          </p:cNvPr>
          <p:cNvSpPr/>
          <p:nvPr/>
        </p:nvSpPr>
        <p:spPr>
          <a:xfrm>
            <a:off x="457200" y="5029200"/>
            <a:ext cx="228600" cy="228600"/>
          </a:xfrm>
          <a:prstGeom prst="beve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6E22858-4C1A-3E40-85FE-B85725D990EE}"/>
              </a:ext>
            </a:extLst>
          </p:cNvPr>
          <p:cNvSpPr/>
          <p:nvPr/>
        </p:nvSpPr>
        <p:spPr>
          <a:xfrm>
            <a:off x="304800" y="4191000"/>
            <a:ext cx="381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2C002C0-51D4-BE4C-AEB4-A29A1CA3B56F}"/>
              </a:ext>
            </a:extLst>
          </p:cNvPr>
          <p:cNvPicPr>
            <a:picLocks noChangeAspect="1"/>
          </p:cNvPicPr>
          <p:nvPr/>
        </p:nvPicPr>
        <p:blipFill>
          <a:blip r:embed="rId4"/>
          <a:stretch>
            <a:fillRect/>
          </a:stretch>
        </p:blipFill>
        <p:spPr>
          <a:xfrm>
            <a:off x="842" y="4491632"/>
            <a:ext cx="650124" cy="499469"/>
          </a:xfrm>
          <a:prstGeom prst="rect">
            <a:avLst/>
          </a:prstGeom>
        </p:spPr>
      </p:pic>
      <p:pic>
        <p:nvPicPr>
          <p:cNvPr id="8" name="Picture 7">
            <a:extLst>
              <a:ext uri="{FF2B5EF4-FFF2-40B4-BE49-F238E27FC236}">
                <a16:creationId xmlns:a16="http://schemas.microsoft.com/office/drawing/2014/main" id="{CB0424AF-79D9-BC4E-9BD1-B5C32F327223}"/>
              </a:ext>
            </a:extLst>
          </p:cNvPr>
          <p:cNvPicPr>
            <a:picLocks noChangeAspect="1"/>
          </p:cNvPicPr>
          <p:nvPr/>
        </p:nvPicPr>
        <p:blipFill>
          <a:blip r:embed="rId5"/>
          <a:stretch>
            <a:fillRect/>
          </a:stretch>
        </p:blipFill>
        <p:spPr>
          <a:xfrm>
            <a:off x="3581400" y="5791200"/>
            <a:ext cx="609600" cy="614218"/>
          </a:xfrm>
          <a:prstGeom prst="rect">
            <a:avLst/>
          </a:prstGeom>
        </p:spPr>
      </p:pic>
    </p:spTree>
    <p:extLst>
      <p:ext uri="{BB962C8B-B14F-4D97-AF65-F5344CB8AC3E}">
        <p14:creationId xmlns:p14="http://schemas.microsoft.com/office/powerpoint/2010/main" val="357182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indefinite" accel="50000" decel="50000" fill="hold" grpId="0" nodeType="clickEffect">
                                  <p:stCondLst>
                                    <p:cond delay="0"/>
                                  </p:stCondLst>
                                  <p:endCondLst>
                                    <p:cond evt="onNext" delay="0">
                                      <p:tgtEl>
                                        <p:sldTgt/>
                                      </p:tgtEl>
                                    </p:cond>
                                  </p:endCondLst>
                                  <p:childTnLst>
                                    <p:animMotion origin="layout" path="M -0.00052 -0.00093 C 0.00069 0.00023 0.00538 0.00579 0.00764 0.00718 C 0.0092 0.0081 0.01319 0.00926 0.01476 0.00995 C 0.0158 0.01019 0.01667 0.01088 0.01771 0.01111 C 0.03142 0.01435 0.03073 0.01343 0.04323 0.01528 C 0.06493 0.01829 0.03316 0.01574 0.07691 0.01806 C 0.0816 0.01898 0.09149 0.02083 0.09531 0.02083 C 0.10017 0.02037 0.10955 0.01806 0.10955 0.01829 C 0.11059 0.01759 0.11146 0.0169 0.11267 0.01667 L 0.12083 0.01389 C 0.12413 0.01435 0.12778 0.01366 0.13108 0.01528 C 0.13559 0.01736 0.13559 0.02569 0.13924 0.02894 C 0.14115 0.03079 0.14358 0.03194 0.14531 0.03426 L 0.15139 0.04259 C 0.15208 0.04329 0.1526 0.04444 0.15347 0.04514 C 0.15451 0.04606 0.15556 0.04676 0.15642 0.04792 C 0.16007 0.05185 0.1599 0.05347 0.16372 0.05602 C 0.16458 0.05671 0.16563 0.05694 0.16667 0.05741 C 0.17031 0.06227 0.16788 0.05972 0.17483 0.06296 C 0.18229 0.0662 0.17309 0.06227 0.18194 0.06551 C 0.18299 0.06597 0.18403 0.06667 0.18507 0.0669 C 0.18819 0.06759 0.19115 0.06782 0.19427 0.06829 C 0.20156 0.07153 0.19861 0.06944 0.20347 0.07384 C 0.20417 0.07523 0.20781 0.08264 0.20851 0.08333 C 0.21128 0.08542 0.21771 0.08727 0.21771 0.0875 C 0.21892 0.09005 0.22135 0.09236 0.22188 0.0956 C 0.2224 0.09931 0.22292 0.10394 0.22361 0.10787 C 0.22448 0.11042 0.22517 0.11319 0.22587 0.11597 L 0.22795 0.12407 C 0.2283 0.12546 0.22813 0.12731 0.22899 0.12824 C 0.23003 0.12917 0.23056 0.13032 0.23194 0.13079 C 0.23403 0.13194 0.23819 0.13356 0.23819 0.1338 C 0.23976 0.1331 0.24167 0.1331 0.24323 0.13218 C 0.24444 0.13171 0.24514 0.13009 0.24635 0.12963 C 0.25069 0.12731 0.2533 0.12917 0.25747 0.12546 C 0.25851 0.12454 0.25938 0.12338 0.26059 0.12269 C 0.2625 0.12153 0.26458 0.12083 0.26667 0.11991 L 0.26979 0.11875 C 0.27083 0.11829 0.27188 0.11806 0.2724 0.11736 C 0.2816 0.10949 0.27014 0.11875 0.27899 0.11319 C 0.28003 0.1125 0.2809 0.11134 0.28177 0.11042 C 0.28264 0.10903 0.28351 0.10787 0.28403 0.10648 C 0.28455 0.10509 0.28455 0.10347 0.28507 0.10231 C 0.28559 0.10116 0.28646 0.10046 0.28715 0.09954 C 0.2875 0.09815 0.2875 0.09676 0.28819 0.0956 C 0.29201 0.08681 0.30486 0.09398 0.30851 0.09421 C 0.32986 0.09769 0.29931 0.09306 0.34219 0.09699 C 0.34358 0.09699 0.34497 0.09792 0.34635 0.09815 C 0.34792 0.09884 0.34965 0.09907 0.35139 0.09954 C 0.35625 0.10625 0.35 0.09815 0.35642 0.10509 C 0.35868 0.10741 0.36198 0.11366 0.36267 0.11597 L 0.36458 0.12407 C 0.36528 0.14676 0.36493 0.15231 0.36667 0.17037 C 0.36701 0.17315 0.36736 0.17569 0.36771 0.17847 C 0.36997 0.20069 0.36927 0.19491 0.37083 0.2125 C 0.37188 0.22593 0.3717 0.21944 0.3717 0.22894 " pathEditMode="relative" rAng="0" ptsTypes="AAAAAAAAAAAAAAAAAAAAAAAAAAAAAAAAAAAAAAAAAAAAAAAAAAAAAAAA">
                                      <p:cBhvr>
                                        <p:cTn id="29" dur="3000" fill="hold"/>
                                        <p:tgtEl>
                                          <p:spTgt spid="2"/>
                                        </p:tgtEl>
                                        <p:attrNameLst>
                                          <p:attrName>ppt_x</p:attrName>
                                          <p:attrName>ppt_y</p:attrName>
                                        </p:attrNameLst>
                                      </p:cBhvr>
                                      <p:rCtr x="18611" y="11481"/>
                                    </p:animMotion>
                                  </p:childTnLst>
                                </p:cTn>
                              </p:par>
                            </p:childTnLst>
                          </p:cTn>
                        </p:par>
                      </p:childTnLst>
                    </p:cTn>
                  </p:par>
                  <p:par>
                    <p:cTn id="30" fill="hold">
                      <p:stCondLst>
                        <p:cond delay="indefinite"/>
                      </p:stCondLst>
                      <p:childTnLst>
                        <p:par>
                          <p:cTn id="31" fill="hold">
                            <p:stCondLst>
                              <p:cond delay="0"/>
                            </p:stCondLst>
                            <p:childTnLst>
                              <p:par>
                                <p:cTn id="32" presetID="0" presetClass="path" presetSubtype="0" repeatCount="indefinite" accel="50000" decel="50000" fill="hold" grpId="0" nodeType="clickEffect">
                                  <p:stCondLst>
                                    <p:cond delay="0"/>
                                  </p:stCondLst>
                                  <p:endCondLst>
                                    <p:cond evt="onNext" delay="0">
                                      <p:tgtEl>
                                        <p:sldTgt/>
                                      </p:tgtEl>
                                    </p:cond>
                                  </p:endCondLst>
                                  <p:childTnLst>
                                    <p:animMotion origin="layout" path="M -0.00365 0.00232 C -0.00104 0.00186 0.00174 0.00139 0.00451 0.00093 C 0.00608 0.00047 0.00781 -0.00023 0.00955 -0.00046 C 0.01424 -0.00139 0.0191 -0.00208 0.02378 -0.00324 C 0.03299 -0.00532 0.02795 -0.00416 0.03906 -0.00602 C 0.04045 -0.00648 0.04184 -0.00694 0.04323 -0.0074 C 0.04531 -0.00787 0.0474 -0.00787 0.04931 -0.00856 C 0.05087 -0.00926 0.05191 -0.01064 0.05347 -0.01134 C 0.05764 -0.01365 0.06024 -0.01458 0.06458 -0.01551 C 0.07951 -0.01875 0.09444 -0.01875 0.10955 -0.01944 L 0.11875 -0.02083 C 0.12101 -0.02129 0.12344 -0.02222 0.12587 -0.02222 C 0.12899 -0.02222 0.13194 -0.02129 0.13507 -0.02083 C 0.13611 -0.02037 0.13715 -0.02037 0.13802 -0.01944 C 0.1401 -0.01759 0.14149 -0.01504 0.14323 -0.01273 C 0.14392 -0.0118 0.14444 -0.01064 0.14531 -0.00995 L 0.14826 -0.0074 C 0.14861 -0.00602 0.14861 -0.00416 0.14931 -0.00324 C 0.15 -0.00231 0.15139 -0.00254 0.15243 -0.00185 C 0.15347 -0.00115 0.15434 -3.33333E-6 0.15538 0.00093 C 0.15573 0.00232 0.1559 0.00371 0.15642 0.00486 C 0.15764 0.00764 0.1599 0.00834 0.16163 0.01042 C 0.16424 0.01343 0.16545 0.01667 0.16875 0.01852 C 0.17066 0.01968 0.17483 0.0213 0.17483 0.02153 C 0.17587 0.02223 0.17674 0.02338 0.17795 0.02408 C 0.18247 0.02662 0.18108 0.02408 0.18507 0.02662 C 0.18611 0.02755 0.18698 0.02894 0.18802 0.0294 C 0.19045 0.03033 0.19288 0.03033 0.19531 0.03079 C 0.2092 0.0338 0.18872 0.03033 0.20851 0.03357 C 0.21042 0.03311 0.21458 0.03218 0.21667 0.03079 C 0.22465 0.02547 0.2151 0.0301 0.22274 0.02662 C 0.22986 0.02037 0.22656 0.02223 0.23194 0.01991 C 0.23264 0.01898 0.23316 0.01783 0.23403 0.01713 C 0.23594 0.01598 0.23802 0.01528 0.2401 0.01436 C 0.24115 0.01412 0.24236 0.01389 0.24323 0.0132 C 0.24809 0.0088 0.24514 0.01088 0.25243 0.00764 C 0.25347 0.00718 0.25451 0.00718 0.25538 0.00625 C 0.26059 0.00186 0.25729 0.00394 0.26563 0.00093 L 0.27483 -0.01134 C 0.27552 -0.01227 0.27604 -0.01342 0.27691 -0.01412 L 0.27986 -0.01689 C 0.28542 -0.02777 0.2783 -0.01458 0.28507 -0.02361 C 0.28872 -0.0287 0.28507 -0.02731 0.2901 -0.03171 C 0.29097 -0.03264 0.29219 -0.03264 0.29323 -0.0331 C 0.29722 -0.03842 0.29306 -0.03379 0.29826 -0.03727 C 0.29931 -0.03796 0.30035 -0.03889 0.30139 -0.04004 C 0.30208 -0.04074 0.3026 -0.04213 0.30347 -0.04259 C 0.30347 -0.04236 0.31111 -0.04606 0.3125 -0.04676 C 0.31354 -0.04722 0.31476 -0.04722 0.31563 -0.04814 C 0.31667 -0.04907 0.31753 -0.05046 0.31875 -0.05092 C 0.3217 -0.05185 0.32483 -0.05185 0.32795 -0.05208 C 0.33194 -0.05115 0.3375 -0.04977 0.34115 -0.04814 L 0.34427 -0.04676 C 0.34514 -0.04537 0.34601 -0.04375 0.34722 -0.04259 C 0.35642 -0.03449 0.34375 -0.0493 0.3533 -0.03865 C 0.35451 -0.03727 0.35538 -0.03564 0.35642 -0.03449 C 0.35833 -0.0324 0.36076 -0.03148 0.3625 -0.02916 C 0.36545 -0.02523 0.36372 -0.02685 0.36771 -0.025 C 0.3684 -0.02407 0.36892 -0.02291 0.36979 -0.02222 C 0.37222 -0.02014 0.37413 -0.01944 0.37691 -0.01828 C 0.38264 -0.00648 0.37483 -0.02037 0.38194 -0.01273 C 0.38299 -0.0118 0.38316 -0.00995 0.38403 -0.00856 C 0.3849 -0.00717 0.38611 -0.00602 0.38698 -0.00463 C 0.38767 -0.00185 0.38785 0.00116 0.38906 0.00348 C 0.39045 0.00625 0.39236 0.00857 0.39323 0.01181 C 0.39358 0.0132 0.39358 0.01482 0.39427 0.01574 C 0.39497 0.01713 0.39635 0.01736 0.39722 0.01852 C 0.39948 0.02107 0.4033 0.02662 0.4033 0.02686 C 0.40365 0.02801 0.40382 0.02963 0.40434 0.03079 C 0.40556 0.03357 0.40851 0.03889 0.40851 0.03912 C 0.40885 0.04051 0.41042 0.04931 0.4125 0.05116 C 0.41372 0.05232 0.41528 0.05209 0.41667 0.05255 L 0.41875 0.06065 L 0.41962 0.06482 C 0.41719 0.07523 0.41962 0.06968 0.4033 0.0676 C 0.39531 0.06644 0.40104 0.06644 0.39514 0.06482 C 0.39323 0.06412 0.39115 0.06412 0.38906 0.06343 C 0.38802 0.0632 0.38715 0.06227 0.38611 0.06204 C 0.38368 0.06135 0.38125 0.06111 0.37882 0.06065 C 0.37691 0.06019 0.37483 0.05973 0.37274 0.05926 C 0.37066 0.05973 0.36858 0.05973 0.36667 0.06065 C 0.36198 0.06297 0.36684 0.06389 0.36354 0.0676 C 0.36215 0.06898 0.36024 0.06945 0.35851 0.07014 C 0.3566 0.07778 0.35747 0.07199 0.35851 0.0838 C 0.35885 0.08936 0.3592 0.09468 0.35955 0.10023 C 0.3599 0.10463 0.36007 0.10926 0.36059 0.11389 C 0.36076 0.11574 0.36128 0.11736 0.36163 0.11922 C 0.36198 0.12246 0.36215 0.1257 0.3625 0.12871 C 0.36285 0.13056 0.36337 0.13241 0.36354 0.13426 C 0.36389 0.13635 0.36424 0.13866 0.36458 0.14098 C 0.36424 0.14607 0.36354 0.15093 0.36354 0.15602 C 0.36354 0.15834 0.36441 0.16042 0.36458 0.16273 C 0.3651 0.16644 0.3651 0.17014 0.36563 0.17361 C 0.3658 0.17547 0.36649 0.17732 0.36667 0.17917 C 0.36684 0.18311 0.36667 0.18727 0.36667 0.19144 " pathEditMode="relative" rAng="0" ptsTypes="AAAAAAAAAAAAAAAAAAAAAAAAAAAAAAAAAAAAAAAAAAAAAAAAAAAAAAAAAAAAAAAAAAAAAAAAAAAAAAAAAAAAAAAAAAAAAAA">
                                      <p:cBhvr>
                                        <p:cTn id="33" dur="5000" fill="hold"/>
                                        <p:tgtEl>
                                          <p:spTgt spid="6"/>
                                        </p:tgtEl>
                                        <p:attrNameLst>
                                          <p:attrName>ppt_x</p:attrName>
                                          <p:attrName>ppt_y</p:attrName>
                                        </p:attrNameLst>
                                      </p:cBhvr>
                                      <p:rCtr x="21163" y="6736"/>
                                    </p:animMotion>
                                  </p:childTnLst>
                                </p:cTn>
                              </p:par>
                            </p:childTnLst>
                          </p:cTn>
                        </p:par>
                      </p:childTnLst>
                    </p:cTn>
                  </p:par>
                  <p:par>
                    <p:cTn id="34" fill="hold">
                      <p:stCondLst>
                        <p:cond delay="indefinite"/>
                      </p:stCondLst>
                      <p:childTnLst>
                        <p:par>
                          <p:cTn id="35" fill="hold">
                            <p:stCondLst>
                              <p:cond delay="0"/>
                            </p:stCondLst>
                            <p:childTnLst>
                              <p:par>
                                <p:cTn id="36" presetID="0" presetClass="path" presetSubtype="0" repeatCount="indefinite" accel="50000" decel="50000" fill="hold" grpId="0" nodeType="clickEffect">
                                  <p:stCondLst>
                                    <p:cond delay="0"/>
                                  </p:stCondLst>
                                  <p:endCondLst>
                                    <p:cond evt="onNext" delay="0">
                                      <p:tgtEl>
                                        <p:sldTgt/>
                                      </p:tgtEl>
                                    </p:cond>
                                  </p:endCondLst>
                                  <p:childTnLst>
                                    <p:animMotion origin="layout" path="M 1.38778E-17 3.33333E-6 C 0.00347 -0.00093 0.00573 -0.00139 0.00903 -0.00278 C 0.01007 -0.00324 0.01111 -0.00371 0.01215 -0.00417 C 0.01319 -0.00556 0.01406 -0.00718 0.01528 -0.00811 C 0.02292 -0.01505 0.01215 0.00139 0.02448 -0.01505 C 0.03663 -0.03125 0.02222 -0.01273 0.0316 -0.02315 C 0.03507 -0.02709 0.03559 -0.03033 0.0408 -0.03264 C 0.05191 -0.03773 0.03507 -0.02963 0.04688 -0.03681 C 0.04878 -0.03797 0.05122 -0.03797 0.05295 -0.03936 C 0.0559 -0.04213 0.05573 -0.04236 0.05903 -0.04352 C 0.06389 -0.04514 0.0684 -0.04561 0.07344 -0.0463 C 0.07778 -0.04676 0.08229 -0.04723 0.08663 -0.04769 C 0.09358 -0.0507 0.08681 -0.04792 0.1 -0.05023 C 0.10156 -0.0507 0.1033 -0.05116 0.10486 -0.05162 C 0.10556 -0.05162 0.12066 -0.0507 0.12448 -0.04908 C 0.12552 -0.04838 0.12639 -0.04723 0.12743 -0.0463 C 0.1309 -0.03936 0.12778 -0.04468 0.13264 -0.03936 C 0.13333 -0.03866 0.13403 -0.03773 0.13455 -0.03681 C 0.13542 -0.03542 0.13576 -0.0338 0.13663 -0.03264 C 0.1375 -0.03172 0.13872 -0.03195 0.13976 -0.03125 C 0.14757 -0.02593 0.13819 -0.03056 0.14583 -0.02732 C 0.14688 -0.02639 0.14774 -0.02523 0.14896 -0.02454 C 0.15347 -0.02199 0.15208 -0.02454 0.15608 -0.02176 C 0.16302 -0.01713 0.15469 -0.02061 0.16319 -0.0176 C 0.1691 -0.0125 0.16337 -0.0169 0.16927 -0.01366 C 0.17986 -0.00764 0.16563 -0.01436 0.17951 -0.00811 L 0.18559 -0.00556 C 0.18663 -0.0051 0.18767 -0.0044 0.18872 -0.00417 C 0.18976 -0.00371 0.19444 -0.00232 0.19583 -0.00139 C 0.19826 0.00046 0.20208 0.00347 0.20399 0.00671 C 0.21024 0.01713 0.2026 0.00486 0.20694 0.01481 C 0.20747 0.01597 0.20851 0.01666 0.2092 0.01759 L 0.21424 0.03796 C 0.21458 0.03935 0.21493 0.04074 0.21528 0.04213 C 0.21563 0.04398 0.21545 0.04606 0.21615 0.04768 C 0.21719 0.04907 0.21892 0.0493 0.22031 0.05023 C 0.22101 0.05115 0.2217 0.05231 0.2224 0.05301 C 0.22813 0.05902 0.22795 0.05555 0.23872 0.05439 C 0.2401 0.05393 0.24149 0.05347 0.24271 0.05301 C 0.24497 0.05231 0.24878 0.05185 0.25087 0.05023 C 0.25208 0.04953 0.25278 0.04838 0.25382 0.04768 C 0.25503 0.04699 0.25608 0.04676 0.25712 0.04629 C 0.26493 0.04097 0.25556 0.0456 0.26319 0.04213 C 0.26806 0.03773 0.2651 0.03981 0.2724 0.0368 L 0.27552 0.03541 C 0.27622 0.03449 0.27674 0.03333 0.27743 0.03264 C 0.2783 0.03148 0.27969 0.03102 0.28056 0.02986 C 0.28212 0.02731 0.28472 0.02176 0.28472 0.02199 C 0.28177 0.01064 0.28611 0.02824 0.28264 0.00671 C 0.28212 0.00393 0.28125 0.00139 0.28056 -0.00139 C 0.27969 -0.00463 0.27986 -0.00625 0.27743 -0.00811 C 0.27639 -0.00903 0.27118 -0.01065 0.27014 -0.01088 C 0.26962 -0.01227 0.26927 -0.01412 0.26823 -0.01505 C 0.26771 -0.01551 0.25903 -0.0176 0.25903 -0.01736 L 0.25712 -0.02593 L 0.25608 -0.02986 C 0.25642 -0.03125 0.2566 -0.03264 0.25712 -0.03403 C 0.25816 -0.03704 0.26128 -0.0419 0.26319 -0.04352 C 0.26424 -0.04445 0.2651 -0.04561 0.26632 -0.0463 C 0.26823 -0.04746 0.2724 -0.04908 0.2724 -0.04885 C 0.28108 -0.06065 0.26684 -0.04236 0.27743 -0.05301 C 0.27934 -0.0551 0.28073 -0.05764 0.28264 -0.05996 C 0.28316 -0.06088 0.28368 -0.06181 0.28472 -0.0625 C 0.28559 -0.06343 0.28663 -0.06412 0.2875 -0.06528 C 0.28941 -0.06736 0.29097 -0.06991 0.29288 -0.07199 C 0.2934 -0.07292 0.2941 -0.07408 0.29479 -0.07477 C 0.29757 -0.07732 0.29878 -0.07848 0.30191 -0.08033 C 0.30399 -0.08125 0.30816 -0.08287 0.30816 -0.08264 C 0.31458 -0.08264 0.32101 -0.08264 0.32743 -0.08172 C 0.32969 -0.08125 0.33368 -0.07894 0.33368 -0.07871 C 0.33472 -0.07801 0.33559 -0.07686 0.33663 -0.07616 C 0.33872 -0.075 0.34288 -0.07338 0.34288 -0.07315 C 0.34566 -0.06968 0.35 -0.06297 0.35399 -0.06111 L 0.36024 -0.05857 C 0.36285 -0.05602 0.36406 -0.05486 0.36736 -0.05301 C 0.36927 -0.05209 0.3717 -0.05186 0.37344 -0.05023 C 0.37743 -0.04676 0.37535 -0.04815 0.37951 -0.0463 C 0.38021 -0.04491 0.38056 -0.04329 0.3816 -0.04213 C 0.38247 -0.04121 0.3842 -0.04213 0.38472 -0.04074 C 0.38576 -0.0375 0.38542 -0.03357 0.38576 -0.02986 C 0.38385 -0.01366 0.38559 -0.02593 0.38368 -0.01644 C 0.38333 -0.01459 0.38333 -0.0125 0.38264 -0.01088 C 0.38194 -0.00949 0.38056 -0.00926 0.37951 -0.00811 C 0.36997 0.00301 0.3783 -0.00486 0.37135 0.00139 C 0.37066 0.00324 0.37031 0.00532 0.36927 0.00671 C 0.36858 0.0081 0.36719 0.00833 0.36632 0.00949 C 0.3651 0.01111 0.36267 0.01713 0.36215 0.01898 C 0.36146 0.02176 0.36076 0.02453 0.36024 0.02708 L 0.3592 0.03125 C 0.36181 0.04213 0.36042 0.03495 0.3592 0.05717 C 0.35885 0.06203 0.35764 0.075 0.35712 0.08032 C 0.35747 0.08472 0.35764 0.08935 0.35816 0.09375 C 0.35851 0.09814 0.35955 0.10694 0.36024 0.11157 C 0.36042 0.11365 0.36076 0.11597 0.36111 0.11828 C 0.36267 0.12615 0.36198 0.11852 0.36319 0.12777 C 0.36372 0.13102 0.36372 0.13426 0.36424 0.13727 C 0.3651 0.14189 0.36684 0.14606 0.36736 0.15092 C 0.36753 0.15277 0.36736 0.15463 0.36736 0.15648 " pathEditMode="relative" rAng="0" ptsTypes="AAAAAAAAAAAAAAAAAAAAAAAAAAAAAAAAAAAAAAAAAAAAAAAAAAAAAAAAAAAAAAAAAAAAAAAAAAAAAAAAAAAAAAAAAAAAAAAAAA">
                                      <p:cBhvr>
                                        <p:cTn id="37" dur="5000" fill="hold"/>
                                        <p:tgtEl>
                                          <p:spTgt spid="7"/>
                                        </p:tgtEl>
                                        <p:attrNameLst>
                                          <p:attrName>ppt_x</p:attrName>
                                          <p:attrName>ppt_y</p:attrName>
                                        </p:attrNameLst>
                                      </p:cBhvr>
                                      <p:rCtr x="19288" y="3681"/>
                                    </p:animMotion>
                                  </p:childTnLst>
                                </p:cTn>
                              </p:par>
                            </p:childTnLst>
                          </p:cTn>
                        </p:par>
                      </p:childTnLst>
                    </p:cTn>
                  </p:par>
                  <p:par>
                    <p:cTn id="38" fill="hold">
                      <p:stCondLst>
                        <p:cond delay="indefinite"/>
                      </p:stCondLst>
                      <p:childTnLst>
                        <p:par>
                          <p:cTn id="39" fill="hold">
                            <p:stCondLst>
                              <p:cond delay="0"/>
                            </p:stCondLst>
                            <p:childTnLst>
                              <p:par>
                                <p:cTn id="40" presetID="0" presetClass="path" presetSubtype="0" repeatCount="indefinite" accel="50000" decel="50000" fill="hold" grpId="0" nodeType="clickEffect">
                                  <p:stCondLst>
                                    <p:cond delay="0"/>
                                  </p:stCondLst>
                                  <p:endCondLst>
                                    <p:cond evt="onNext" delay="0">
                                      <p:tgtEl>
                                        <p:sldTgt/>
                                      </p:tgtEl>
                                    </p:cond>
                                  </p:endCondLst>
                                  <p:childTnLst>
                                    <p:animMotion origin="layout" path="M 0 0 C 0.00191 -0.00093 0.00417 -0.00162 0.00608 -0.00278 C 0.00694 -0.00347 0.00729 -0.00486 0.00816 -0.00556 C 0.00903 -0.00648 0.01007 -0.00741 0.01111 -0.00833 C 0.01181 -0.00972 0.01233 -0.01111 0.01319 -0.01227 C 0.01979 -0.02292 0.01267 -0.00926 0.01927 -0.02199 C 0.02066 -0.02454 0.02257 -0.02685 0.02344 -0.03009 C 0.02378 -0.03148 0.02378 -0.0331 0.02448 -0.03403 C 0.02517 -0.03542 0.02639 -0.03588 0.02743 -0.03681 C 0.02917 -0.04352 0.02726 -0.03889 0.0316 -0.04375 C 0.03264 -0.04491 0.03351 -0.04653 0.03455 -0.04769 C 0.03663 -0.04977 0.03906 -0.05093 0.0408 -0.05324 C 0.04149 -0.05417 0.04184 -0.05532 0.04271 -0.05579 C 0.0441 -0.05671 0.04549 -0.05671 0.04687 -0.05718 C 0.05556 -0.06505 0.04444 -0.05579 0.05295 -0.06134 C 0.05399 -0.06204 0.05486 -0.06343 0.05608 -0.06412 C 0.05729 -0.06482 0.05868 -0.06505 0.06007 -0.06551 C 0.0658 -0.0669 0.06927 -0.06713 0.07535 -0.06806 L 0.0816 -0.07083 C 0.08264 -0.0713 0.08351 -0.07199 0.08455 -0.07222 C 0.08924 -0.07338 0.09687 -0.07569 0.10191 -0.07639 C 0.10816 -0.07685 0.11424 -0.07732 0.12031 -0.07778 C 0.12378 -0.07685 0.12726 -0.07639 0.13056 -0.075 C 0.1316 -0.07454 0.13264 -0.07431 0.13368 -0.07361 C 0.13472 -0.07292 0.13559 -0.07153 0.13663 -0.07083 C 0.13767 -0.07014 0.13872 -0.07014 0.13976 -0.06944 C 0.14757 -0.06412 0.13819 -0.06875 0.14583 -0.06551 C 0.14653 -0.06458 0.14705 -0.06319 0.14792 -0.06273 C 0.14983 -0.06134 0.15191 -0.06088 0.15399 -0.05995 C 0.15503 -0.05949 0.15608 -0.05903 0.15712 -0.05857 C 0.15851 -0.0581 0.1599 -0.05787 0.16111 -0.05718 C 0.1625 -0.05648 0.16389 -0.05532 0.16528 -0.05463 C 0.16615 -0.05394 0.16736 -0.05394 0.16823 -0.05324 C 0.16944 -0.05255 0.17031 -0.05116 0.17135 -0.05046 C 0.17639 -0.04722 0.17257 -0.05162 0.17743 -0.0463 C 0.1783 -0.0456 0.17882 -0.04444 0.17951 -0.04375 C 0.18056 -0.04259 0.1816 -0.0419 0.18264 -0.04097 C 0.18333 -0.04005 0.18368 -0.03889 0.18455 -0.03819 C 0.18646 -0.03704 0.18872 -0.03634 0.1908 -0.03542 C 0.19271 -0.03472 0.19583 -0.0331 0.19792 -0.03287 C 0.20226 -0.03218 0.20677 -0.03194 0.21111 -0.03148 C 0.2191 -0.03218 0.22274 -0.03194 0.22951 -0.03403 C 0.23056 -0.03449 0.2316 -0.03495 0.23264 -0.03542 C 0.23663 -0.04074 0.23247 -0.03611 0.23767 -0.03958 C 0.23872 -0.04028 0.23976 -0.0412 0.2408 -0.04236 C 0.24149 -0.04306 0.24201 -0.04444 0.24271 -0.04491 C 0.24375 -0.04583 0.24479 -0.04583 0.24583 -0.0463 C 0.25226 -0.05486 0.24306 -0.04329 0.25087 -0.05046 C 0.25208 -0.05162 0.25295 -0.05347 0.25399 -0.05463 C 0.2559 -0.05648 0.25816 -0.0581 0.26007 -0.05995 C 0.26111 -0.06088 0.26198 -0.06227 0.26319 -0.06273 C 0.26424 -0.06319 0.26528 -0.06343 0.26632 -0.06412 C 0.26736 -0.06482 0.2684 -0.06574 0.26927 -0.0669 C 0.27049 -0.06806 0.27118 -0.06991 0.2724 -0.07083 C 0.27431 -0.07222 0.27847 -0.07361 0.27847 -0.07361 C 0.28038 -0.07616 0.28108 -0.07732 0.28368 -0.07894 C 0.28455 -0.07963 0.28559 -0.07986 0.28663 -0.08032 L 0.29687 -0.09398 L 0.3 -0.09815 C 0.30069 -0.09907 0.30122 -0.1 0.30191 -0.10069 C 0.30399 -0.10255 0.30608 -0.1044 0.30816 -0.10625 C 0.30903 -0.10718 0.31372 -0.11204 0.31528 -0.11296 C 0.31806 -0.11505 0.32274 -0.11528 0.32552 -0.11574 C 0.33264 -0.11389 0.32882 -0.11505 0.33663 -0.11157 C 0.33767 -0.11134 0.33872 -0.11088 0.33976 -0.11042 L 0.34375 -0.10764 C 0.34514 -0.10579 0.34635 -0.1037 0.34792 -0.10208 C 0.35 -0.10046 0.35174 -0.09769 0.35399 -0.09676 C 0.35937 -0.09421 0.35625 -0.09607 0.36319 -0.08982 C 0.36424 -0.08912 0.3651 -0.08773 0.36632 -0.08727 L 0.3724 -0.08449 C 0.37656 -0.07894 0.37187 -0.08426 0.37847 -0.08032 C 0.37969 -0.07986 0.38056 -0.07847 0.3816 -0.07778 C 0.38247 -0.07708 0.38368 -0.07685 0.38455 -0.07639 C 0.38524 -0.07546 0.38576 -0.07384 0.38663 -0.07361 C 0.39028 -0.07292 0.39219 -0.07546 0.39479 -0.07778 C 0.39549 -0.07894 0.39618 -0.08056 0.39687 -0.08171 C 0.39965 -0.08634 0.4 -0.08495 0.40191 -0.08982 C 0.40625 -0.10116 0.39913 -0.08634 0.40503 -0.09815 C 0.40538 -0.10069 0.40573 -0.10347 0.40608 -0.10625 C 0.40642 -0.10857 0.40677 -0.11088 0.40712 -0.11296 C 0.40851 -0.12477 0.4066 -0.11968 0.41007 -0.12662 C 0.41042 -0.12847 0.41059 -0.13032 0.41111 -0.13218 C 0.41215 -0.13519 0.41354 -0.13681 0.41528 -0.13889 C 0.41632 -0.14329 0.41597 -0.14329 0.41823 -0.14699 C 0.41892 -0.14815 0.41979 -0.14884 0.42031 -0.14977 C 0.42187 -0.15232 0.42274 -0.15556 0.42448 -0.15787 C 0.42517 -0.1588 0.42587 -0.15972 0.42639 -0.16065 C 0.42726 -0.16204 0.4276 -0.16366 0.42847 -0.16482 C 0.42934 -0.16597 0.43056 -0.16644 0.4316 -0.16736 C 0.43264 -0.16875 0.43351 -0.1706 0.43472 -0.17153 C 0.43559 -0.17245 0.43681 -0.17222 0.43767 -0.17292 C 0.44271 -0.17616 0.43906 -0.17454 0.44288 -0.17847 C 0.44479 -0.18032 0.44687 -0.18194 0.44896 -0.1838 C 0.45139 -0.18588 0.4533 -0.18727 0.45503 -0.19051 C 0.4559 -0.19236 0.45625 -0.19421 0.45712 -0.19607 C 0.45764 -0.19745 0.45868 -0.19861 0.4592 -0.20023 C 0.46007 -0.20278 0.46042 -0.20556 0.46111 -0.20833 C 0.46146 -0.20972 0.46163 -0.21111 0.46215 -0.21227 C 0.46285 -0.21366 0.46372 -0.21505 0.46424 -0.21644 C 0.4651 -0.21898 0.4651 -0.22222 0.46632 -0.22454 L 0.47031 -0.23287 C 0.4717 -0.23542 0.47257 -0.23773 0.47448 -0.23958 C 0.47639 -0.24167 0.47847 -0.24329 0.48056 -0.24514 L 0.48368 -0.24769 C 0.48715 -0.25486 0.48368 -0.24977 0.48976 -0.25324 C 0.49687 -0.25718 0.48941 -0.25417 0.49479 -0.25857 C 0.49583 -0.25949 0.49687 -0.25949 0.49792 -0.25995 C 0.50278 -0.26435 0.49983 -0.26227 0.50712 -0.26551 L 0.51007 -0.2669 C 0.51111 -0.26736 0.51215 -0.26806 0.51319 -0.26806 C 0.52951 -0.2706 0.51927 -0.26944 0.54375 -0.27083 C 0.55035 -0.27037 0.55677 -0.27014 0.56319 -0.26944 C 0.56493 -0.26944 0.56667 -0.26852 0.5684 -0.26806 C 0.57309 -0.26759 0.57778 -0.26736 0.58264 -0.2669 C 0.58542 -0.26644 0.58802 -0.26574 0.5908 -0.26551 C 0.60035 -0.26482 0.6099 -0.26458 0.61927 -0.26412 L 0.62656 -0.26551 C 0.63038 -0.2662 0.63681 -0.2669 0.6408 -0.26806 C 0.64184 -0.26852 0.64288 -0.26921 0.64392 -0.26944 C 0.65278 -0.27292 0.64358 -0.26898 0.65104 -0.27222 C 0.66076 -0.28519 0.64826 -0.26991 0.65712 -0.27778 C 0.67344 -0.29213 0.66024 -0.28171 0.67135 -0.29398 C 0.67344 -0.2963 0.67552 -0.29838 0.67743 -0.30093 C 0.67969 -0.30347 0.6816 -0.30625 0.68368 -0.30903 C 0.68507 -0.31088 0.68663 -0.31227 0.68767 -0.31435 C 0.68906 -0.31713 0.6901 -0.32014 0.69184 -0.32269 C 0.69288 -0.32431 0.69462 -0.32523 0.69583 -0.32662 C 0.70052 -0.33241 0.70469 -0.33843 0.7092 -0.34444 C 0.71059 -0.34607 0.71233 -0.34769 0.71319 -0.34977 C 0.71424 -0.35208 0.71493 -0.35463 0.71632 -0.35671 C 0.71944 -0.36134 0.72396 -0.36482 0.72656 -0.37014 C 0.72743 -0.37245 0.72865 -0.37477 0.72951 -0.37708 C 0.73281 -0.38472 0.73038 -0.38079 0.73472 -0.38935 C 0.73559 -0.3912 0.73681 -0.39282 0.73767 -0.39468 C 0.73889 -0.39699 0.73976 -0.39931 0.7408 -0.40162 C 0.74149 -0.40301 0.74219 -0.40417 0.74288 -0.40556 C 0.74323 -0.40694 0.74358 -0.40833 0.74392 -0.40972 C 0.74427 -0.41157 0.74427 -0.41343 0.74479 -0.41505 C 0.74531 -0.41667 0.74635 -0.41782 0.74687 -0.41921 C 0.7474 -0.42037 0.74757 -0.42199 0.74792 -0.42338 C 0.74861 -0.42523 0.74948 -0.42685 0.75 -0.4287 C 0.75069 -0.43148 0.75208 -0.43681 0.75208 -0.43681 C 0.75243 -0.44005 0.7526 -0.44329 0.75295 -0.4463 C 0.7533 -0.44792 0.75399 -0.44907 0.75399 -0.45046 C 0.7566 -0.48472 0.75295 -0.4625 0.75712 -0.48449 C 0.75747 -0.48634 0.75747 -0.48819 0.75816 -0.49005 C 0.75885 -0.49167 0.75955 -0.49352 0.76024 -0.49537 C 0.76233 -0.50185 0.7599 -0.49745 0.76319 -0.50486 C 0.76979 -0.51944 0.76476 -0.50741 0.77031 -0.51852 C 0.77153 -0.52083 0.7724 -0.52315 0.77344 -0.52523 C 0.77431 -0.52732 0.77569 -0.5287 0.77656 -0.53079 C 0.77778 -0.5338 0.7783 -0.53727 0.77951 -0.54028 C 0.78073 -0.54282 0.78247 -0.54468 0.78368 -0.54699 C 0.78472 -0.54931 0.78542 -0.55185 0.78663 -0.55394 C 0.79028 -0.55995 0.79462 -0.56528 0.79792 -0.57153 C 0.80104 -0.57755 0.80365 -0.5838 0.80712 -0.58935 C 0.80885 -0.5919 0.81042 -0.59491 0.81215 -0.59745 C 0.81424 -0.60023 0.81649 -0.60255 0.8184 -0.60556 C 0.81962 -0.60764 0.82031 -0.61019 0.82135 -0.6125 C 0.82812 -0.62523 0.82274 -0.61366 0.82951 -0.62477 C 0.83177 -0.62824 0.83333 -0.63241 0.83576 -0.63565 C 0.83802 -0.63866 0.84097 -0.64144 0.84288 -0.64514 C 0.84358 -0.64653 0.84392 -0.64792 0.84479 -0.64907 C 0.8474 -0.65255 0.84792 -0.65139 0.85104 -0.65324 C 0.85538 -0.65579 0.85799 -0.65857 0.86215 -0.65995 C 0.86389 -0.66065 0.86562 -0.66088 0.86736 -0.66134 C 0.86875 -0.66227 0.86997 -0.66343 0.87135 -0.66412 C 0.87378 -0.66551 0.87604 -0.66574 0.87847 -0.6669 C 0.87951 -0.66713 0.88056 -0.66759 0.8816 -0.66829 C 0.88507 -0.66991 0.88819 -0.67245 0.89184 -0.67361 C 0.89497 -0.67477 0.89601 -0.675 0.89896 -0.67639 C 0.90069 -0.67732 0.90243 -0.67824 0.90399 -0.67917 C 0.91198 -0.6831 0.90156 -0.67755 0.91128 -0.68171 C 0.91302 -0.68264 0.91458 -0.68333 0.91632 -0.68449 C 0.92656 -0.69144 0.91094 -0.68287 0.92344 -0.69005 C 0.92795 -0.69259 0.92569 -0.69005 0.93056 -0.69398 C 0.93212 -0.69514 0.93333 -0.69676 0.93472 -0.69815 C 0.93559 -0.69907 0.93681 -0.69977 0.93767 -0.70093 C 0.93958 -0.70301 0.9408 -0.70579 0.94288 -0.70764 C 0.94792 -0.71227 0.94497 -0.70926 0.95104 -0.71713 L 0.95104 -0.71713 C 0.95243 -0.71852 0.95382 -0.71968 0.95503 -0.7213 C 0.95625 -0.72292 0.95712 -0.725 0.95816 -0.72662 C 0.96823 -0.74236 0.95486 -0.72083 0.96424 -0.73357 C 0.96545 -0.73519 0.96615 -0.73727 0.96736 -0.73889 C 0.96892 -0.74097 0.97083 -0.74236 0.9724 -0.74444 C 0.97431 -0.74653 0.97587 -0.74861 0.9776 -0.75093 C 0.9783 -0.75185 0.97882 -0.75301 0.97951 -0.7537 L 0.98264 -0.75648 C 0.98507 -0.76134 0.98351 -0.76042 0.98681 -0.76042 " pathEditMode="relative" ptsTypes="AAAAAAAAAAAAAAAAAAAAAAAAAAAAAAAAAAAAAAAAAAAAAAAAAAAAAAAAAAAAAAAAAAAAAAAAAAAAAAAAAAAAAAAAAAAAAAAAAAAAAAAAAAAAAAAAAAAAAAAAAAAAAAAAAAAAAAAAAAAAAAAAAAAAAAAAAAAAAAAAAAAAAAAAAAAAAAAAAAAAAAAAAAAAAAA">
                                      <p:cBhvr>
                                        <p:cTn id="41" dur="5000" fill="hold"/>
                                        <p:tgtEl>
                                          <p:spTgt spid="10"/>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P spid="6" grpId="0" animBg="1"/>
      <p:bldP spid="7" grpId="0" animBg="1"/>
      <p:bldP spid="9" grpId="0" uiExpand="1" build="p"/>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677F-B8C6-2D41-A421-C8DBB445778F}"/>
              </a:ext>
            </a:extLst>
          </p:cNvPr>
          <p:cNvSpPr>
            <a:spLocks noGrp="1"/>
          </p:cNvSpPr>
          <p:nvPr>
            <p:ph type="title"/>
          </p:nvPr>
        </p:nvSpPr>
        <p:spPr/>
        <p:txBody>
          <a:bodyPr/>
          <a:lstStyle/>
          <a:p>
            <a:r>
              <a:rPr lang="en-US" dirty="0"/>
              <a:t>Fault Tolerant</a:t>
            </a:r>
          </a:p>
        </p:txBody>
      </p:sp>
      <p:sp>
        <p:nvSpPr>
          <p:cNvPr id="3" name="Content Placeholder 2">
            <a:extLst>
              <a:ext uri="{FF2B5EF4-FFF2-40B4-BE49-F238E27FC236}">
                <a16:creationId xmlns:a16="http://schemas.microsoft.com/office/drawing/2014/main" id="{DA226B5B-68AC-8440-BDDF-BEB81D80A577}"/>
              </a:ext>
            </a:extLst>
          </p:cNvPr>
          <p:cNvSpPr>
            <a:spLocks noGrp="1"/>
          </p:cNvSpPr>
          <p:nvPr>
            <p:ph idx="1"/>
          </p:nvPr>
        </p:nvSpPr>
        <p:spPr/>
        <p:txBody>
          <a:bodyPr>
            <a:normAutofit/>
          </a:bodyPr>
          <a:lstStyle/>
          <a:p>
            <a:r>
              <a:rPr lang="en-US" dirty="0"/>
              <a:t>The Internet was BUILT with the idea of resilience.</a:t>
            </a:r>
          </a:p>
          <a:p>
            <a:r>
              <a:rPr lang="en-US" dirty="0"/>
              <a:t>If a message (a "packet") doesn't make it to where it's supposed to get to, it will try again!</a:t>
            </a:r>
          </a:p>
          <a:p>
            <a:endParaRPr lang="en-US" dirty="0"/>
          </a:p>
          <a:p>
            <a:r>
              <a:rPr lang="en-US" altLang="x-none" dirty="0"/>
              <a:t>How the Internet Works Video:     (5:32 video)</a:t>
            </a:r>
          </a:p>
          <a:p>
            <a:pPr lvl="1"/>
            <a:r>
              <a:rPr lang="en-US" altLang="x-none" dirty="0">
                <a:hlinkClick r:id="rId2"/>
              </a:rPr>
              <a:t>https://www.youtube.com/watch?v=oj7A2YDgIWE</a:t>
            </a:r>
            <a:endParaRPr lang="en-US" altLang="x-none" dirty="0"/>
          </a:p>
          <a:p>
            <a:endParaRPr lang="en-US" dirty="0"/>
          </a:p>
        </p:txBody>
      </p:sp>
    </p:spTree>
    <p:extLst>
      <p:ext uri="{BB962C8B-B14F-4D97-AF65-F5344CB8AC3E}">
        <p14:creationId xmlns:p14="http://schemas.microsoft.com/office/powerpoint/2010/main" val="3184650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677F-B8C6-2D41-A421-C8DBB445778F}"/>
              </a:ext>
            </a:extLst>
          </p:cNvPr>
          <p:cNvSpPr>
            <a:spLocks noGrp="1"/>
          </p:cNvSpPr>
          <p:nvPr>
            <p:ph type="title"/>
          </p:nvPr>
        </p:nvSpPr>
        <p:spPr/>
        <p:txBody>
          <a:bodyPr/>
          <a:lstStyle/>
          <a:p>
            <a:r>
              <a:rPr lang="en-US" dirty="0"/>
              <a:t>WRAP-UP</a:t>
            </a:r>
          </a:p>
        </p:txBody>
      </p:sp>
      <p:sp>
        <p:nvSpPr>
          <p:cNvPr id="3" name="Content Placeholder 2">
            <a:extLst>
              <a:ext uri="{FF2B5EF4-FFF2-40B4-BE49-F238E27FC236}">
                <a16:creationId xmlns:a16="http://schemas.microsoft.com/office/drawing/2014/main" id="{DA226B5B-68AC-8440-BDDF-BEB81D80A577}"/>
              </a:ext>
            </a:extLst>
          </p:cNvPr>
          <p:cNvSpPr>
            <a:spLocks noGrp="1"/>
          </p:cNvSpPr>
          <p:nvPr>
            <p:ph idx="1"/>
          </p:nvPr>
        </p:nvSpPr>
        <p:spPr/>
        <p:txBody>
          <a:bodyPr>
            <a:normAutofit/>
          </a:bodyPr>
          <a:lstStyle/>
          <a:p>
            <a:r>
              <a:rPr lang="en-US" dirty="0"/>
              <a:t>The Internet is FASCINATING!</a:t>
            </a:r>
          </a:p>
          <a:p>
            <a:r>
              <a:rPr lang="en-US" dirty="0"/>
              <a:t>Whenever you go to a website, there are a LOT of computers that help to bring that web page to you.</a:t>
            </a:r>
          </a:p>
          <a:p>
            <a:r>
              <a:rPr lang="en-US" dirty="0"/>
              <a:t>If a server breaks, should the internet go down?</a:t>
            </a:r>
          </a:p>
          <a:p>
            <a:r>
              <a:rPr lang="en-US" dirty="0"/>
              <a:t>If you have questions about today's topic, please bring them next week so that we can go over them!</a:t>
            </a:r>
          </a:p>
          <a:p>
            <a:endParaRPr lang="en-US" dirty="0"/>
          </a:p>
        </p:txBody>
      </p:sp>
    </p:spTree>
    <p:extLst>
      <p:ext uri="{BB962C8B-B14F-4D97-AF65-F5344CB8AC3E}">
        <p14:creationId xmlns:p14="http://schemas.microsoft.com/office/powerpoint/2010/main" val="2183372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152400" y="197599"/>
            <a:ext cx="8686800" cy="838200"/>
          </a:xfrm>
        </p:spPr>
        <p:txBody>
          <a:bodyPr>
            <a:noAutofit/>
          </a:bodyPr>
          <a:lstStyle/>
          <a:p>
            <a:pPr eaLnBrk="1" hangingPunct="1"/>
            <a:r>
              <a:rPr lang="en-US" altLang="x-none" sz="2800" dirty="0"/>
              <a:t>NEXT WEEK….</a:t>
            </a:r>
          </a:p>
        </p:txBody>
      </p:sp>
      <p:sp>
        <p:nvSpPr>
          <p:cNvPr id="5" name="Rectangle 4">
            <a:extLst>
              <a:ext uri="{FF2B5EF4-FFF2-40B4-BE49-F238E27FC236}">
                <a16:creationId xmlns:a16="http://schemas.microsoft.com/office/drawing/2014/main" id="{3CA16679-2C46-2E4B-B1F4-7BEC6082AEC4}"/>
              </a:ext>
            </a:extLst>
          </p:cNvPr>
          <p:cNvSpPr/>
          <p:nvPr/>
        </p:nvSpPr>
        <p:spPr>
          <a:xfrm>
            <a:off x="457200" y="1219200"/>
            <a:ext cx="7010400" cy="5262979"/>
          </a:xfrm>
          <a:prstGeom prst="rect">
            <a:avLst/>
          </a:prstGeom>
        </p:spPr>
        <p:txBody>
          <a:bodyPr wrap="square">
            <a:spAutoFit/>
          </a:bodyPr>
          <a:lstStyle/>
          <a:p>
            <a:pPr marL="640080" indent="-640080">
              <a:buFont typeface="+mj-lt"/>
              <a:buAutoNum type="arabicPeriod"/>
            </a:pPr>
            <a:r>
              <a:rPr lang="en-US" sz="2800" b="1" strike="sngStrike" dirty="0">
                <a:solidFill>
                  <a:srgbClr val="4E5B6F"/>
                </a:solidFill>
                <a:latin typeface="Franklin Gothic Book" panose="020B0503020102020204" pitchFamily="34" charset="0"/>
              </a:rPr>
              <a:t>Binary Numbers+</a:t>
            </a:r>
          </a:p>
          <a:p>
            <a:pPr marL="640080" indent="-640080">
              <a:buFont typeface="+mj-lt"/>
              <a:buAutoNum type="arabicPeriod"/>
            </a:pPr>
            <a:r>
              <a:rPr lang="en-US" sz="2800" b="1" strike="sngStrike" dirty="0">
                <a:solidFill>
                  <a:srgbClr val="4E5B6F"/>
                </a:solidFill>
                <a:latin typeface="Franklin Gothic Book" panose="020B0503020102020204" pitchFamily="34" charset="0"/>
              </a:rPr>
              <a:t>Algorithms</a:t>
            </a:r>
          </a:p>
          <a:p>
            <a:pPr marL="640080" indent="-640080">
              <a:buFont typeface="+mj-lt"/>
              <a:buAutoNum type="arabicPeriod"/>
            </a:pPr>
            <a:r>
              <a:rPr lang="en-US" sz="2800" b="1" strike="sngStrike" dirty="0">
                <a:solidFill>
                  <a:srgbClr val="4E5B6F"/>
                </a:solidFill>
                <a:latin typeface="Franklin Gothic Book" panose="020B0503020102020204" pitchFamily="34" charset="0"/>
              </a:rPr>
              <a:t>How does the Internet work? </a:t>
            </a:r>
          </a:p>
          <a:p>
            <a:pPr marL="640080" indent="-640080">
              <a:buFont typeface="+mj-lt"/>
              <a:buAutoNum type="arabicPeriod"/>
            </a:pPr>
            <a:r>
              <a:rPr lang="en-US" sz="2800" b="1" dirty="0">
                <a:solidFill>
                  <a:schemeClr val="accent1">
                    <a:lumMod val="75000"/>
                  </a:schemeClr>
                </a:solidFill>
                <a:latin typeface="Franklin Gothic Book" panose="020B0503020102020204" pitchFamily="34" charset="0"/>
              </a:rPr>
              <a:t>Scratch – Animate your name </a:t>
            </a:r>
            <a:r>
              <a:rPr lang="en-US" sz="2800" b="1" dirty="0">
                <a:solidFill>
                  <a:schemeClr val="accent1">
                    <a:lumMod val="75000"/>
                  </a:schemeClr>
                </a:solidFill>
                <a:latin typeface="Franklin Gothic Book" panose="020B0503020102020204" pitchFamily="34" charset="0"/>
                <a:sym typeface="Wingdings" pitchFamily="2" charset="2"/>
              </a:rPr>
              <a:t></a:t>
            </a:r>
            <a:endParaRPr lang="en-US" sz="2800" b="1" dirty="0">
              <a:solidFill>
                <a:schemeClr val="accent1">
                  <a:lumMod val="75000"/>
                </a:schemeClr>
              </a:solidFill>
              <a:latin typeface="Franklin Gothic Book" panose="020B0503020102020204" pitchFamily="34" charset="0"/>
            </a:endParaRPr>
          </a:p>
          <a:p>
            <a:pPr marL="640080" indent="-640080">
              <a:buFont typeface="+mj-lt"/>
              <a:buAutoNum type="arabicPeriod"/>
            </a:pPr>
            <a:r>
              <a:rPr lang="en-US" sz="2800" dirty="0">
                <a:solidFill>
                  <a:srgbClr val="4E5B6F"/>
                </a:solidFill>
                <a:latin typeface="Franklin Gothic Book" panose="020B0503020102020204" pitchFamily="34" charset="0"/>
              </a:rPr>
              <a:t>Scratch - Make it fly</a:t>
            </a:r>
          </a:p>
          <a:p>
            <a:pPr marL="640080" indent="-640080">
              <a:buFont typeface="+mj-lt"/>
              <a:buAutoNum type="arabicPeriod"/>
            </a:pPr>
            <a:r>
              <a:rPr lang="en-US" sz="2800" dirty="0">
                <a:solidFill>
                  <a:srgbClr val="4E5B6F"/>
                </a:solidFill>
                <a:latin typeface="Franklin Gothic Book" panose="020B0503020102020204" pitchFamily="34" charset="0"/>
              </a:rPr>
              <a:t>Scratch - Create a virtual pet</a:t>
            </a:r>
          </a:p>
          <a:p>
            <a:pPr marL="640080" indent="-640080">
              <a:buFont typeface="+mj-lt"/>
              <a:buAutoNum type="arabicPeriod"/>
            </a:pPr>
            <a:r>
              <a:rPr lang="en-US" sz="2800" dirty="0">
                <a:solidFill>
                  <a:srgbClr val="4E5B6F"/>
                </a:solidFill>
                <a:latin typeface="Franklin Gothic Book" panose="020B0503020102020204" pitchFamily="34" charset="0"/>
              </a:rPr>
              <a:t>Scratch - Conan the Librarian</a:t>
            </a:r>
          </a:p>
          <a:p>
            <a:pPr marL="640080" indent="-640080">
              <a:buFont typeface="+mj-lt"/>
              <a:buAutoNum type="arabicPeriod"/>
            </a:pPr>
            <a:r>
              <a:rPr lang="en-US" sz="2800" dirty="0">
                <a:solidFill>
                  <a:srgbClr val="4E5B6F"/>
                </a:solidFill>
                <a:latin typeface="Franklin Gothic Book" panose="020B0503020102020204" pitchFamily="34" charset="0"/>
              </a:rPr>
              <a:t>Beyond Scratch (Python + Java)</a:t>
            </a:r>
          </a:p>
          <a:p>
            <a:pPr marL="640080" indent="-640080">
              <a:buFont typeface="+mj-lt"/>
              <a:buAutoNum type="arabicPeriod"/>
            </a:pPr>
            <a:r>
              <a:rPr lang="en-US" sz="2800" dirty="0">
                <a:solidFill>
                  <a:srgbClr val="4E5B6F"/>
                </a:solidFill>
                <a:latin typeface="Franklin Gothic Book" panose="020B0503020102020204" pitchFamily="34" charset="0"/>
              </a:rPr>
              <a:t>Embedded Computers (Arduino) </a:t>
            </a:r>
          </a:p>
          <a:p>
            <a:pPr marL="640080" indent="-640080">
              <a:buFont typeface="+mj-lt"/>
              <a:buAutoNum type="arabicPeriod"/>
            </a:pPr>
            <a:r>
              <a:rPr lang="en-US" sz="2800" dirty="0">
                <a:solidFill>
                  <a:srgbClr val="4E5B6F"/>
                </a:solidFill>
                <a:latin typeface="Franklin Gothic Book" panose="020B0503020102020204" pitchFamily="34" charset="0"/>
              </a:rPr>
              <a:t>Drones – introduction (part 1)</a:t>
            </a:r>
          </a:p>
          <a:p>
            <a:pPr marL="640080" indent="-640080">
              <a:buFont typeface="+mj-lt"/>
              <a:buAutoNum type="arabicPeriod"/>
            </a:pPr>
            <a:r>
              <a:rPr lang="en-US" sz="2800" dirty="0">
                <a:solidFill>
                  <a:srgbClr val="4E5B6F"/>
                </a:solidFill>
                <a:latin typeface="Franklin Gothic Book" panose="020B0503020102020204" pitchFamily="34" charset="0"/>
              </a:rPr>
              <a:t>Drones –flight path (part 2)</a:t>
            </a:r>
          </a:p>
          <a:p>
            <a:pPr marL="640080" indent="-640080">
              <a:buFont typeface="+mj-lt"/>
              <a:buAutoNum type="arabicPeriod"/>
            </a:pPr>
            <a:r>
              <a:rPr lang="en-US" sz="2800" dirty="0">
                <a:solidFill>
                  <a:srgbClr val="4E5B6F"/>
                </a:solidFill>
                <a:latin typeface="Franklin Gothic Book" panose="020B0503020102020204" pitchFamily="34" charset="0"/>
              </a:rPr>
              <a:t>SPECIAL PROJECT</a:t>
            </a:r>
          </a:p>
        </p:txBody>
      </p:sp>
      <p:pic>
        <p:nvPicPr>
          <p:cNvPr id="24" name="Picture 23">
            <a:extLst>
              <a:ext uri="{FF2B5EF4-FFF2-40B4-BE49-F238E27FC236}">
                <a16:creationId xmlns:a16="http://schemas.microsoft.com/office/drawing/2014/main" id="{12F1327D-CC5C-394C-B61C-0A834EBF6171}"/>
              </a:ext>
            </a:extLst>
          </p:cNvPr>
          <p:cNvPicPr>
            <a:picLocks noChangeAspect="1"/>
          </p:cNvPicPr>
          <p:nvPr/>
        </p:nvPicPr>
        <p:blipFill>
          <a:blip r:embed="rId3"/>
          <a:stretch>
            <a:fillRect/>
          </a:stretch>
        </p:blipFill>
        <p:spPr>
          <a:xfrm>
            <a:off x="5334000" y="838200"/>
            <a:ext cx="4572000" cy="4572000"/>
          </a:xfrm>
          <a:prstGeom prst="rect">
            <a:avLst/>
          </a:prstGeom>
        </p:spPr>
      </p:pic>
    </p:spTree>
    <p:extLst>
      <p:ext uri="{BB962C8B-B14F-4D97-AF65-F5344CB8AC3E}">
        <p14:creationId xmlns:p14="http://schemas.microsoft.com/office/powerpoint/2010/main" val="1581773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6F24-E09E-EE4A-9EAC-A77B6CF927D7}"/>
              </a:ext>
            </a:extLst>
          </p:cNvPr>
          <p:cNvSpPr>
            <a:spLocks noGrp="1"/>
          </p:cNvSpPr>
          <p:nvPr>
            <p:ph type="title"/>
          </p:nvPr>
        </p:nvSpPr>
        <p:spPr/>
        <p:txBody>
          <a:bodyPr/>
          <a:lstStyle/>
          <a:p>
            <a:r>
              <a:rPr lang="en-US" dirty="0"/>
              <a:t>Contacts</a:t>
            </a:r>
          </a:p>
        </p:txBody>
      </p:sp>
      <p:sp>
        <p:nvSpPr>
          <p:cNvPr id="3" name="Content Placeholder 2">
            <a:extLst>
              <a:ext uri="{FF2B5EF4-FFF2-40B4-BE49-F238E27FC236}">
                <a16:creationId xmlns:a16="http://schemas.microsoft.com/office/drawing/2014/main" id="{86213889-BCA1-0F4B-821F-10876BD10FD9}"/>
              </a:ext>
            </a:extLst>
          </p:cNvPr>
          <p:cNvSpPr>
            <a:spLocks noGrp="1"/>
          </p:cNvSpPr>
          <p:nvPr>
            <p:ph idx="1"/>
          </p:nvPr>
        </p:nvSpPr>
        <p:spPr/>
        <p:txBody>
          <a:bodyPr>
            <a:normAutofit fontScale="77500" lnSpcReduction="20000"/>
          </a:bodyPr>
          <a:lstStyle/>
          <a:p>
            <a:r>
              <a:rPr lang="en-US" dirty="0"/>
              <a:t>Contact names @ School</a:t>
            </a:r>
          </a:p>
          <a:p>
            <a:pPr lvl="1"/>
            <a:r>
              <a:rPr lang="en-US" dirty="0"/>
              <a:t>Courtney </a:t>
            </a:r>
            <a:r>
              <a:rPr lang="en-US" dirty="0" err="1"/>
              <a:t>Korb</a:t>
            </a:r>
            <a:r>
              <a:rPr lang="en-US" dirty="0"/>
              <a:t> : </a:t>
            </a:r>
            <a:r>
              <a:rPr lang="en-US" dirty="0" err="1"/>
              <a:t>cbkorb@fcps.edu</a:t>
            </a:r>
            <a:r>
              <a:rPr lang="en-US" dirty="0"/>
              <a:t> : Assistant Principal</a:t>
            </a:r>
          </a:p>
          <a:p>
            <a:pPr lvl="1"/>
            <a:r>
              <a:rPr lang="en-US" dirty="0"/>
              <a:t>Jessica Gannon : </a:t>
            </a:r>
            <a:r>
              <a:rPr lang="en-US" dirty="0" err="1"/>
              <a:t>jlgannon@fcps.edu</a:t>
            </a:r>
            <a:r>
              <a:rPr lang="en-US" dirty="0"/>
              <a:t> : Grade 6 Teacher</a:t>
            </a:r>
          </a:p>
          <a:p>
            <a:pPr lvl="1"/>
            <a:r>
              <a:rPr lang="en-US" dirty="0"/>
              <a:t>Margaret Albertson : mralbertson1@fcps.edu : Grade 6 Teacher</a:t>
            </a:r>
          </a:p>
          <a:p>
            <a:pPr lvl="1"/>
            <a:r>
              <a:rPr lang="en-US" dirty="0"/>
              <a:t>Stephen Giese : </a:t>
            </a:r>
            <a:r>
              <a:rPr lang="en-US" dirty="0" err="1"/>
              <a:t>SWGiese@fcps.edu</a:t>
            </a:r>
            <a:r>
              <a:rPr lang="en-US" dirty="0"/>
              <a:t> : Technology Specialist</a:t>
            </a:r>
          </a:p>
          <a:p>
            <a:r>
              <a:rPr lang="en-US" dirty="0"/>
              <a:t>RESET</a:t>
            </a:r>
          </a:p>
          <a:p>
            <a:pPr lvl="1"/>
            <a:r>
              <a:rPr lang="en-US" dirty="0" err="1"/>
              <a:t>Shaheen</a:t>
            </a:r>
            <a:r>
              <a:rPr lang="en-US" dirty="0"/>
              <a:t> Khurana </a:t>
            </a:r>
            <a:r>
              <a:rPr lang="en-US" dirty="0">
                <a:hlinkClick r:id="rId3"/>
              </a:rPr>
              <a:t>shaheen.khurana@gmail.com</a:t>
            </a:r>
            <a:r>
              <a:rPr lang="en-US" dirty="0"/>
              <a:t> : RESET Program Specialist</a:t>
            </a:r>
          </a:p>
          <a:p>
            <a:pPr lvl="1"/>
            <a:r>
              <a:rPr lang="en-US" dirty="0"/>
              <a:t>Keith </a:t>
            </a:r>
            <a:r>
              <a:rPr lang="en-US" dirty="0" err="1"/>
              <a:t>Osterhage</a:t>
            </a:r>
            <a:r>
              <a:rPr lang="en-US" dirty="0"/>
              <a:t> </a:t>
            </a:r>
            <a:r>
              <a:rPr lang="en-US" dirty="0">
                <a:hlinkClick r:id="rId4"/>
              </a:rPr>
              <a:t>keith_osterhage@msn.com</a:t>
            </a:r>
            <a:r>
              <a:rPr lang="en-US" dirty="0"/>
              <a:t> : Executive Director of RESET</a:t>
            </a:r>
          </a:p>
          <a:p>
            <a:pPr lvl="1"/>
            <a:r>
              <a:rPr lang="en-US" dirty="0"/>
              <a:t>Sherri </a:t>
            </a:r>
            <a:r>
              <a:rPr lang="en-US" dirty="0" err="1"/>
              <a:t>Kohr</a:t>
            </a:r>
            <a:r>
              <a:rPr lang="en-US" dirty="0"/>
              <a:t> </a:t>
            </a:r>
            <a:r>
              <a:rPr lang="en-US" dirty="0">
                <a:hlinkClick r:id="rId5"/>
              </a:rPr>
              <a:t>sherri.kohr@gmail.com</a:t>
            </a:r>
            <a:r>
              <a:rPr lang="en-US" dirty="0"/>
              <a:t> : Classroom Skills Advisor</a:t>
            </a:r>
          </a:p>
          <a:p>
            <a:endParaRPr lang="en-US" dirty="0"/>
          </a:p>
        </p:txBody>
      </p:sp>
    </p:spTree>
    <p:extLst>
      <p:ext uri="{BB962C8B-B14F-4D97-AF65-F5344CB8AC3E}">
        <p14:creationId xmlns:p14="http://schemas.microsoft.com/office/powerpoint/2010/main" val="3087518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1A73-2780-804E-87B6-9E7C2A7FF13D}"/>
              </a:ext>
            </a:extLst>
          </p:cNvPr>
          <p:cNvSpPr>
            <a:spLocks noGrp="1"/>
          </p:cNvSpPr>
          <p:nvPr>
            <p:ph type="title"/>
          </p:nvPr>
        </p:nvSpPr>
        <p:spPr/>
        <p:txBody>
          <a:bodyPr/>
          <a:lstStyle/>
          <a:p>
            <a:r>
              <a:rPr lang="en-US" dirty="0"/>
              <a:t>Keith </a:t>
            </a:r>
            <a:r>
              <a:rPr lang="en-US" dirty="0" err="1"/>
              <a:t>Osterhage</a:t>
            </a:r>
            <a:endParaRPr lang="en-US" dirty="0"/>
          </a:p>
        </p:txBody>
      </p:sp>
      <p:sp>
        <p:nvSpPr>
          <p:cNvPr id="3" name="Content Placeholder 2">
            <a:extLst>
              <a:ext uri="{FF2B5EF4-FFF2-40B4-BE49-F238E27FC236}">
                <a16:creationId xmlns:a16="http://schemas.microsoft.com/office/drawing/2014/main" id="{159C3865-F90F-9F45-BD31-52ADD2D1E495}"/>
              </a:ext>
            </a:extLst>
          </p:cNvPr>
          <p:cNvSpPr>
            <a:spLocks noGrp="1"/>
          </p:cNvSpPr>
          <p:nvPr>
            <p:ph idx="1"/>
          </p:nvPr>
        </p:nvSpPr>
        <p:spPr>
          <a:xfrm>
            <a:off x="304800" y="1554162"/>
            <a:ext cx="6629400" cy="5075238"/>
          </a:xfrm>
        </p:spPr>
        <p:txBody>
          <a:bodyPr>
            <a:normAutofit fontScale="47500" lnSpcReduction="20000"/>
          </a:bodyPr>
          <a:lstStyle/>
          <a:p>
            <a:r>
              <a:rPr lang="en-US" dirty="0"/>
              <a:t>Keith </a:t>
            </a:r>
            <a:r>
              <a:rPr lang="en-US" dirty="0" err="1"/>
              <a:t>Osterhage</a:t>
            </a:r>
            <a:r>
              <a:rPr lang="en-US" dirty="0"/>
              <a:t> is Executive Director of RESET.  Keith brings more than three decades of experience in management and administration, consulting, program evaluation, policy development and implementation, as well as financial and regulatory compliance.  He has held leading administrative positions at five universities,  has developed programs for mentoring and training young professionals, and has led teams of 10 to 30 professional staff.  Having managed over $1 billion in funding (grants, contracts, cooperative agreements) from government, industry and foundations for programs of research, training and technical assistance, he has also worked directly as a contractor/consultant for the National Institutes of Health, the Environmental Protection Agency and the Departments of Energy, Transportation and Education Departments. His nonprofit expertise has included leadership roles at US Legal Services Corporation, American Society for Engineering Education  and now RESET.  Keith has a Bachelor of Arts  degree from Ohio Northern University and two graduate degrees from Ohio State University.  He has also been a Graduate Fellow in Government (Georgetown University) and a Certified Research Administrator since 1993.  He holds a Management Development Certificate from Harvard University and a Leadership Institute Certificate from Temple University</a:t>
            </a:r>
          </a:p>
        </p:txBody>
      </p:sp>
      <p:pic>
        <p:nvPicPr>
          <p:cNvPr id="4" name="Picture 3">
            <a:extLst>
              <a:ext uri="{FF2B5EF4-FFF2-40B4-BE49-F238E27FC236}">
                <a16:creationId xmlns:a16="http://schemas.microsoft.com/office/drawing/2014/main" id="{5CF8DA13-BEEF-B341-86D3-5D648E5F628A}"/>
              </a:ext>
            </a:extLst>
          </p:cNvPr>
          <p:cNvPicPr>
            <a:picLocks noChangeAspect="1"/>
          </p:cNvPicPr>
          <p:nvPr/>
        </p:nvPicPr>
        <p:blipFill>
          <a:blip r:embed="rId2"/>
          <a:stretch>
            <a:fillRect/>
          </a:stretch>
        </p:blipFill>
        <p:spPr>
          <a:xfrm>
            <a:off x="7061200" y="1565592"/>
            <a:ext cx="1930400" cy="2146300"/>
          </a:xfrm>
          <a:prstGeom prst="rect">
            <a:avLst/>
          </a:prstGeom>
        </p:spPr>
      </p:pic>
    </p:spTree>
    <p:extLst>
      <p:ext uri="{BB962C8B-B14F-4D97-AF65-F5344CB8AC3E}">
        <p14:creationId xmlns:p14="http://schemas.microsoft.com/office/powerpoint/2010/main" val="924493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B8C0-8FD5-5241-AC22-6C07A17F992B}"/>
              </a:ext>
            </a:extLst>
          </p:cNvPr>
          <p:cNvSpPr>
            <a:spLocks noGrp="1"/>
          </p:cNvSpPr>
          <p:nvPr>
            <p:ph type="title"/>
          </p:nvPr>
        </p:nvSpPr>
        <p:spPr/>
        <p:txBody>
          <a:bodyPr/>
          <a:lstStyle/>
          <a:p>
            <a:r>
              <a:rPr lang="en-US" dirty="0"/>
              <a:t>Sherri </a:t>
            </a:r>
            <a:r>
              <a:rPr lang="en-US" dirty="0" err="1"/>
              <a:t>Kohr</a:t>
            </a:r>
            <a:endParaRPr lang="en-US" dirty="0"/>
          </a:p>
        </p:txBody>
      </p:sp>
      <p:sp>
        <p:nvSpPr>
          <p:cNvPr id="3" name="Content Placeholder 2">
            <a:extLst>
              <a:ext uri="{FF2B5EF4-FFF2-40B4-BE49-F238E27FC236}">
                <a16:creationId xmlns:a16="http://schemas.microsoft.com/office/drawing/2014/main" id="{D5CBF851-2B3C-DB44-A4AC-60EC8D00FC08}"/>
              </a:ext>
            </a:extLst>
          </p:cNvPr>
          <p:cNvSpPr>
            <a:spLocks noGrp="1"/>
          </p:cNvSpPr>
          <p:nvPr>
            <p:ph idx="1"/>
          </p:nvPr>
        </p:nvSpPr>
        <p:spPr>
          <a:xfrm>
            <a:off x="304800" y="1554162"/>
            <a:ext cx="6553200" cy="4999038"/>
          </a:xfrm>
        </p:spPr>
        <p:txBody>
          <a:bodyPr>
            <a:normAutofit fontScale="70000" lnSpcReduction="20000"/>
          </a:bodyPr>
          <a:lstStyle/>
          <a:p>
            <a:r>
              <a:rPr lang="en-US" dirty="0"/>
              <a:t>Professor Sherri </a:t>
            </a:r>
            <a:r>
              <a:rPr lang="en-US" dirty="0" err="1"/>
              <a:t>Kohr</a:t>
            </a:r>
            <a:r>
              <a:rPr lang="en-US" dirty="0"/>
              <a:t> has worked with RESET since fall 2013. An adjunct professor at George Mason University, Ms. </a:t>
            </a:r>
            <a:r>
              <a:rPr lang="en-US" dirty="0" err="1"/>
              <a:t>Kohr</a:t>
            </a:r>
            <a:r>
              <a:rPr lang="en-US" dirty="0"/>
              <a:t> teaches future elementary school teachers how to present hands-on science in the classroom. As RESET’s Volunteer Education Skills Developer, Ms. </a:t>
            </a:r>
            <a:r>
              <a:rPr lang="en-US" dirty="0" err="1"/>
              <a:t>Kohr</a:t>
            </a:r>
            <a:r>
              <a:rPr lang="en-US" dirty="0"/>
              <a:t> provides training to RESET volunteers, observing them in the classroom and providing feedback and mentoring. She also participates in several RESET training seminars a year. Ms. </a:t>
            </a:r>
            <a:r>
              <a:rPr lang="en-US" dirty="0" err="1"/>
              <a:t>Kohr</a:t>
            </a:r>
            <a:r>
              <a:rPr lang="en-US" dirty="0"/>
              <a:t> has worked in the education field for 30 years. She also serves as the STEM Coordinator at a private school in Fairfax County where she develops STEM curriculum for Grades K–8 and plans a yearly STEM project for the entire school. In addition, she works with Fairfax county homeless youth at area shelters assisting them with homework and school related issues.</a:t>
            </a:r>
          </a:p>
        </p:txBody>
      </p:sp>
      <p:pic>
        <p:nvPicPr>
          <p:cNvPr id="5" name="Picture 4">
            <a:extLst>
              <a:ext uri="{FF2B5EF4-FFF2-40B4-BE49-F238E27FC236}">
                <a16:creationId xmlns:a16="http://schemas.microsoft.com/office/drawing/2014/main" id="{D186BB76-B272-584A-89BA-3A868724E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100" y="1554162"/>
            <a:ext cx="1968500" cy="1917700"/>
          </a:xfrm>
          <a:prstGeom prst="rect">
            <a:avLst/>
          </a:prstGeom>
        </p:spPr>
      </p:pic>
    </p:spTree>
    <p:extLst>
      <p:ext uri="{BB962C8B-B14F-4D97-AF65-F5344CB8AC3E}">
        <p14:creationId xmlns:p14="http://schemas.microsoft.com/office/powerpoint/2010/main" val="2058599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011F0-8C11-A047-B5AC-80C2B95341FE}"/>
              </a:ext>
            </a:extLst>
          </p:cNvPr>
          <p:cNvSpPr>
            <a:spLocks noGrp="1"/>
          </p:cNvSpPr>
          <p:nvPr>
            <p:ph type="title"/>
          </p:nvPr>
        </p:nvSpPr>
        <p:spPr/>
        <p:txBody>
          <a:bodyPr/>
          <a:lstStyle/>
          <a:p>
            <a:r>
              <a:rPr lang="en-US" dirty="0" err="1"/>
              <a:t>Shaheen</a:t>
            </a:r>
            <a:r>
              <a:rPr lang="en-US" dirty="0"/>
              <a:t> Khurana</a:t>
            </a:r>
          </a:p>
        </p:txBody>
      </p:sp>
      <p:sp>
        <p:nvSpPr>
          <p:cNvPr id="3" name="Content Placeholder 2">
            <a:extLst>
              <a:ext uri="{FF2B5EF4-FFF2-40B4-BE49-F238E27FC236}">
                <a16:creationId xmlns:a16="http://schemas.microsoft.com/office/drawing/2014/main" id="{99FBE8BC-2F49-C949-B78F-E0A7F0DE8E74}"/>
              </a:ext>
            </a:extLst>
          </p:cNvPr>
          <p:cNvSpPr>
            <a:spLocks noGrp="1"/>
          </p:cNvSpPr>
          <p:nvPr>
            <p:ph idx="1"/>
          </p:nvPr>
        </p:nvSpPr>
        <p:spPr>
          <a:xfrm>
            <a:off x="304800" y="1554162"/>
            <a:ext cx="6553200" cy="4846638"/>
          </a:xfrm>
        </p:spPr>
        <p:txBody>
          <a:bodyPr>
            <a:normAutofit/>
          </a:bodyPr>
          <a:lstStyle/>
          <a:p>
            <a:r>
              <a:rPr lang="en-US" sz="1600" dirty="0"/>
              <a:t>For more than 21 years, </a:t>
            </a:r>
            <a:r>
              <a:rPr lang="en-US" sz="1600" dirty="0" err="1"/>
              <a:t>Shaheen</a:t>
            </a:r>
            <a:r>
              <a:rPr lang="en-US" sz="1600" dirty="0"/>
              <a:t> Khurana worked on the design and implementation of mobile systems, GPS and disaster emergency telecommunications, including at CSRA Inc. in Arlington, Virginia, and at Sprint Nextel Corporation in Reston, Virginia. She now works with a number of local nonprofits and grassroots organizations focused on STEM/Computer Science outreach to underserved communities and girl scouts, promoting legislative actions for achieving menstrual equity in VA, campaigning to elect women candidates to public office and empowering victims of domestic abuse at the Women’s Center serving the metropolitan DC area. She holds bachelor’s degrees in mathematics and computer engineering from the University of Bombay, India, and a master’s degree in computer science from the University of Texas in Dallas. Ms. Khurana began working for RESET in 2017. She recruits and trains volunteers, develops school partnerships, provides social media content, compiles annual program data, and expands RESET’s role in providing hands-on programs for students in emerging fields, especially Computer Science. She also develops curriculum content to help volunteers design and improve classroom programs.</a:t>
            </a:r>
          </a:p>
        </p:txBody>
      </p:sp>
      <p:pic>
        <p:nvPicPr>
          <p:cNvPr id="4" name="Picture 3">
            <a:extLst>
              <a:ext uri="{FF2B5EF4-FFF2-40B4-BE49-F238E27FC236}">
                <a16:creationId xmlns:a16="http://schemas.microsoft.com/office/drawing/2014/main" id="{C877F78D-FDA9-074E-902D-0B918250A2E7}"/>
              </a:ext>
            </a:extLst>
          </p:cNvPr>
          <p:cNvPicPr>
            <a:picLocks noChangeAspect="1"/>
          </p:cNvPicPr>
          <p:nvPr/>
        </p:nvPicPr>
        <p:blipFill>
          <a:blip r:embed="rId2"/>
          <a:stretch>
            <a:fillRect/>
          </a:stretch>
        </p:blipFill>
        <p:spPr>
          <a:xfrm>
            <a:off x="6998970" y="1447800"/>
            <a:ext cx="1981200" cy="1981200"/>
          </a:xfrm>
          <a:prstGeom prst="rect">
            <a:avLst/>
          </a:prstGeom>
        </p:spPr>
      </p:pic>
    </p:spTree>
    <p:extLst>
      <p:ext uri="{BB962C8B-B14F-4D97-AF65-F5344CB8AC3E}">
        <p14:creationId xmlns:p14="http://schemas.microsoft.com/office/powerpoint/2010/main" val="358407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a:bodyPr>
          <a:lstStyle/>
          <a:p>
            <a:pPr eaLnBrk="1" hangingPunct="1"/>
            <a:r>
              <a:rPr lang="en-US" altLang="x-none" i="1" dirty="0"/>
              <a:t>CS Lesson 3</a:t>
            </a:r>
            <a:r>
              <a:rPr lang="en-US" altLang="x-none" dirty="0"/>
              <a:t>: INTERNET VOCAB</a:t>
            </a:r>
          </a:p>
        </p:txBody>
      </p:sp>
      <p:sp>
        <p:nvSpPr>
          <p:cNvPr id="111619" name="Rectangle 3"/>
          <p:cNvSpPr>
            <a:spLocks noGrp="1" noChangeArrowheads="1"/>
          </p:cNvSpPr>
          <p:nvPr>
            <p:ph type="body" idx="1"/>
          </p:nvPr>
        </p:nvSpPr>
        <p:spPr>
          <a:xfrm>
            <a:off x="457200" y="1384300"/>
            <a:ext cx="8305800" cy="5168900"/>
          </a:xfrm>
        </p:spPr>
        <p:txBody>
          <a:bodyPr>
            <a:noAutofit/>
          </a:bodyPr>
          <a:lstStyle/>
          <a:p>
            <a:r>
              <a:rPr lang="en-US" sz="1600" dirty="0"/>
              <a:t>Internet</a:t>
            </a:r>
          </a:p>
          <a:p>
            <a:pPr lvl="1"/>
            <a:r>
              <a:rPr lang="en-US" sz="1400" dirty="0"/>
              <a:t>A group of computers and servers that are connected to each other</a:t>
            </a:r>
          </a:p>
          <a:p>
            <a:r>
              <a:rPr lang="en-US" sz="1600" dirty="0"/>
              <a:t>Wi-Fi </a:t>
            </a:r>
          </a:p>
          <a:p>
            <a:pPr lvl="1"/>
            <a:r>
              <a:rPr lang="en-US" sz="1400" dirty="0"/>
              <a:t>A wireless method of sending information using radio waves</a:t>
            </a:r>
          </a:p>
          <a:p>
            <a:r>
              <a:rPr lang="en-US" sz="1600" dirty="0"/>
              <a:t>Fiber Optic Cable - Say it with me: </a:t>
            </a:r>
            <a:r>
              <a:rPr lang="en-US" sz="1600" dirty="0" err="1"/>
              <a:t>Fye-ber</a:t>
            </a:r>
            <a:r>
              <a:rPr lang="en-US" sz="1600" dirty="0"/>
              <a:t> Op-tic Cay-bl</a:t>
            </a:r>
          </a:p>
          <a:p>
            <a:pPr lvl="1"/>
            <a:r>
              <a:rPr lang="en-US" sz="1400" dirty="0"/>
              <a:t>A connection that uses light to transmit information</a:t>
            </a:r>
          </a:p>
          <a:p>
            <a:r>
              <a:rPr lang="en-US" sz="1600" dirty="0"/>
              <a:t>DSL/Cable </a:t>
            </a:r>
          </a:p>
          <a:p>
            <a:pPr lvl="1"/>
            <a:r>
              <a:rPr lang="en-US" sz="1400" dirty="0"/>
              <a:t>A method of sending information using telephone or television cables</a:t>
            </a:r>
          </a:p>
          <a:p>
            <a:r>
              <a:rPr lang="en-US" sz="1600" dirty="0"/>
              <a:t>Servers</a:t>
            </a:r>
          </a:p>
          <a:p>
            <a:pPr lvl="1"/>
            <a:r>
              <a:rPr lang="en-US" sz="1400" dirty="0"/>
              <a:t>Computers that exist only to provide things to others</a:t>
            </a:r>
          </a:p>
          <a:p>
            <a:r>
              <a:rPr lang="en-US" sz="1600" dirty="0"/>
              <a:t>URL (Universal Resource Locator) </a:t>
            </a:r>
          </a:p>
          <a:p>
            <a:pPr lvl="1"/>
            <a:r>
              <a:rPr lang="en-US" sz="1400" dirty="0"/>
              <a:t>An easy-to-remember address for calling a web page (like </a:t>
            </a:r>
            <a:r>
              <a:rPr lang="en-US" sz="1400" dirty="0" err="1"/>
              <a:t>www.code.org</a:t>
            </a:r>
            <a:r>
              <a:rPr lang="en-US" sz="1400" dirty="0"/>
              <a:t>)</a:t>
            </a:r>
          </a:p>
          <a:p>
            <a:r>
              <a:rPr lang="en-US" sz="1600" dirty="0"/>
              <a:t>IP Address</a:t>
            </a:r>
          </a:p>
          <a:p>
            <a:pPr lvl="1"/>
            <a:r>
              <a:rPr lang="en-US" sz="1400" dirty="0"/>
              <a:t>A number assigned to any item that is connected to the Internet</a:t>
            </a:r>
          </a:p>
          <a:p>
            <a:r>
              <a:rPr lang="en-US" sz="1600" dirty="0"/>
              <a:t>DNS (Domain Name Service)</a:t>
            </a:r>
          </a:p>
          <a:p>
            <a:pPr lvl="1"/>
            <a:r>
              <a:rPr lang="en-US" sz="1400" dirty="0"/>
              <a:t>The service that translates URLs to IP addresses</a:t>
            </a:r>
          </a:p>
          <a:p>
            <a:r>
              <a:rPr lang="en-US" sz="1600" dirty="0"/>
              <a:t>Packets </a:t>
            </a:r>
          </a:p>
          <a:p>
            <a:pPr lvl="1"/>
            <a:r>
              <a:rPr lang="en-US" sz="1400" dirty="0"/>
              <a:t>Small chunks of information that have been carefully formed from larger chunks of information</a:t>
            </a:r>
          </a:p>
        </p:txBody>
      </p:sp>
    </p:spTree>
    <p:extLst>
      <p:ext uri="{BB962C8B-B14F-4D97-AF65-F5344CB8AC3E}">
        <p14:creationId xmlns:p14="http://schemas.microsoft.com/office/powerpoint/2010/main" val="41172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16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1161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1161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1161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1619">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11619">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11619">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11619">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1619">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111619">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111619">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499"/>
                                          </p:stCondLst>
                                        </p:cTn>
                                        <p:tgtEl>
                                          <p:spTgt spid="111619">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1619">
                                            <p:txEl>
                                              <p:pRg st="16" end="16"/>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499"/>
                                          </p:stCondLst>
                                        </p:cTn>
                                        <p:tgtEl>
                                          <p:spTgt spid="11161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a:bodyPr>
          <a:lstStyle/>
          <a:p>
            <a:r>
              <a:rPr lang="en-US" altLang="x-none" i="1" dirty="0"/>
              <a:t>The inter-what?</a:t>
            </a:r>
            <a:endParaRPr lang="en-US" altLang="x-none" dirty="0"/>
          </a:p>
        </p:txBody>
      </p:sp>
      <p:sp>
        <p:nvSpPr>
          <p:cNvPr id="111619" name="Rectangle 3"/>
          <p:cNvSpPr>
            <a:spLocks noGrp="1" noChangeArrowheads="1"/>
          </p:cNvSpPr>
          <p:nvPr>
            <p:ph type="body" idx="1"/>
          </p:nvPr>
        </p:nvSpPr>
        <p:spPr>
          <a:xfrm>
            <a:off x="304800" y="1384300"/>
            <a:ext cx="8305800" cy="614082"/>
          </a:xfrm>
        </p:spPr>
        <p:txBody>
          <a:bodyPr>
            <a:normAutofit/>
          </a:bodyPr>
          <a:lstStyle/>
          <a:p>
            <a:r>
              <a:rPr lang="en-US" dirty="0"/>
              <a:t>What is an "internet"?</a:t>
            </a:r>
          </a:p>
        </p:txBody>
      </p:sp>
      <p:grpSp>
        <p:nvGrpSpPr>
          <p:cNvPr id="19" name="Group 18">
            <a:extLst>
              <a:ext uri="{FF2B5EF4-FFF2-40B4-BE49-F238E27FC236}">
                <a16:creationId xmlns:a16="http://schemas.microsoft.com/office/drawing/2014/main" id="{40236103-E272-344E-B840-6931C776C243}"/>
              </a:ext>
            </a:extLst>
          </p:cNvPr>
          <p:cNvGrpSpPr/>
          <p:nvPr/>
        </p:nvGrpSpPr>
        <p:grpSpPr>
          <a:xfrm>
            <a:off x="1219200" y="2510118"/>
            <a:ext cx="4784518" cy="1045882"/>
            <a:chOff x="1219200" y="2510118"/>
            <a:chExt cx="4784518" cy="1045882"/>
          </a:xfrm>
        </p:grpSpPr>
        <p:pic>
          <p:nvPicPr>
            <p:cNvPr id="2" name="Picture 1">
              <a:extLst>
                <a:ext uri="{FF2B5EF4-FFF2-40B4-BE49-F238E27FC236}">
                  <a16:creationId xmlns:a16="http://schemas.microsoft.com/office/drawing/2014/main" id="{11B6DA16-F0C7-0746-978D-1F9DBD2BEB63}"/>
                </a:ext>
              </a:extLst>
            </p:cNvPr>
            <p:cNvPicPr>
              <a:picLocks noChangeAspect="1"/>
            </p:cNvPicPr>
            <p:nvPr/>
          </p:nvPicPr>
          <p:blipFill>
            <a:blip r:embed="rId3"/>
            <a:stretch>
              <a:fillRect/>
            </a:stretch>
          </p:blipFill>
          <p:spPr>
            <a:xfrm>
              <a:off x="1219200" y="2514600"/>
              <a:ext cx="1355518" cy="1041400"/>
            </a:xfrm>
            <a:prstGeom prst="rect">
              <a:avLst/>
            </a:prstGeom>
          </p:spPr>
        </p:pic>
        <p:pic>
          <p:nvPicPr>
            <p:cNvPr id="6" name="Picture 5">
              <a:extLst>
                <a:ext uri="{FF2B5EF4-FFF2-40B4-BE49-F238E27FC236}">
                  <a16:creationId xmlns:a16="http://schemas.microsoft.com/office/drawing/2014/main" id="{4E3862F6-BC4F-5643-B9DC-78BCBA6A6051}"/>
                </a:ext>
              </a:extLst>
            </p:cNvPr>
            <p:cNvPicPr>
              <a:picLocks noChangeAspect="1"/>
            </p:cNvPicPr>
            <p:nvPr/>
          </p:nvPicPr>
          <p:blipFill>
            <a:blip r:embed="rId3"/>
            <a:stretch>
              <a:fillRect/>
            </a:stretch>
          </p:blipFill>
          <p:spPr>
            <a:xfrm>
              <a:off x="4648200" y="2510118"/>
              <a:ext cx="1355518" cy="1041400"/>
            </a:xfrm>
            <a:prstGeom prst="rect">
              <a:avLst/>
            </a:prstGeom>
          </p:spPr>
        </p:pic>
        <p:cxnSp>
          <p:nvCxnSpPr>
            <p:cNvPr id="5" name="Elbow Connector 4">
              <a:extLst>
                <a:ext uri="{FF2B5EF4-FFF2-40B4-BE49-F238E27FC236}">
                  <a16:creationId xmlns:a16="http://schemas.microsoft.com/office/drawing/2014/main" id="{5848FDFF-1250-D54B-884E-3C5AEFCC4BD4}"/>
                </a:ext>
              </a:extLst>
            </p:cNvPr>
            <p:cNvCxnSpPr>
              <a:cxnSpLocks/>
              <a:stCxn id="2" idx="3"/>
              <a:endCxn id="6" idx="1"/>
            </p:cNvCxnSpPr>
            <p:nvPr/>
          </p:nvCxnSpPr>
          <p:spPr>
            <a:xfrm flipV="1">
              <a:off x="2574718" y="3030818"/>
              <a:ext cx="2073482" cy="4482"/>
            </a:xfrm>
            <a:prstGeom prst="bentConnector3">
              <a:avLst/>
            </a:prstGeom>
            <a:ln>
              <a:solidFill>
                <a:schemeClr val="tx1"/>
              </a:solidFill>
              <a:prstDash val="sysDash"/>
              <a:miter lim="800000"/>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12" name="Rectangular Callout 11">
            <a:extLst>
              <a:ext uri="{FF2B5EF4-FFF2-40B4-BE49-F238E27FC236}">
                <a16:creationId xmlns:a16="http://schemas.microsoft.com/office/drawing/2014/main" id="{1F5044F4-E646-9A46-A394-4E8284A6E5A3}"/>
              </a:ext>
            </a:extLst>
          </p:cNvPr>
          <p:cNvSpPr/>
          <p:nvPr/>
        </p:nvSpPr>
        <p:spPr>
          <a:xfrm>
            <a:off x="7010400" y="2209800"/>
            <a:ext cx="1676400" cy="1219200"/>
          </a:xfrm>
          <a:prstGeom prst="wedgeRectCallout">
            <a:avLst>
              <a:gd name="adj1" fmla="val -113684"/>
              <a:gd name="adj2" fmla="val 54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Two computers = the smallest network</a:t>
            </a:r>
          </a:p>
        </p:txBody>
      </p:sp>
      <p:grpSp>
        <p:nvGrpSpPr>
          <p:cNvPr id="20" name="Group 19">
            <a:extLst>
              <a:ext uri="{FF2B5EF4-FFF2-40B4-BE49-F238E27FC236}">
                <a16:creationId xmlns:a16="http://schemas.microsoft.com/office/drawing/2014/main" id="{28865450-165F-6241-965B-E9B5AD7AAAE7}"/>
              </a:ext>
            </a:extLst>
          </p:cNvPr>
          <p:cNvGrpSpPr/>
          <p:nvPr/>
        </p:nvGrpSpPr>
        <p:grpSpPr>
          <a:xfrm>
            <a:off x="1219200" y="4677336"/>
            <a:ext cx="4784518" cy="1045882"/>
            <a:chOff x="1219200" y="4677336"/>
            <a:chExt cx="4784518" cy="1045882"/>
          </a:xfrm>
        </p:grpSpPr>
        <p:pic>
          <p:nvPicPr>
            <p:cNvPr id="15" name="Picture 14">
              <a:extLst>
                <a:ext uri="{FF2B5EF4-FFF2-40B4-BE49-F238E27FC236}">
                  <a16:creationId xmlns:a16="http://schemas.microsoft.com/office/drawing/2014/main" id="{BBCF6D91-386C-B24F-BBB8-E7F5ECA1900A}"/>
                </a:ext>
              </a:extLst>
            </p:cNvPr>
            <p:cNvPicPr>
              <a:picLocks noChangeAspect="1"/>
            </p:cNvPicPr>
            <p:nvPr/>
          </p:nvPicPr>
          <p:blipFill>
            <a:blip r:embed="rId3"/>
            <a:stretch>
              <a:fillRect/>
            </a:stretch>
          </p:blipFill>
          <p:spPr>
            <a:xfrm>
              <a:off x="1219200" y="4681818"/>
              <a:ext cx="1355518" cy="1041400"/>
            </a:xfrm>
            <a:prstGeom prst="rect">
              <a:avLst/>
            </a:prstGeom>
          </p:spPr>
        </p:pic>
        <p:pic>
          <p:nvPicPr>
            <p:cNvPr id="16" name="Picture 15">
              <a:extLst>
                <a:ext uri="{FF2B5EF4-FFF2-40B4-BE49-F238E27FC236}">
                  <a16:creationId xmlns:a16="http://schemas.microsoft.com/office/drawing/2014/main" id="{29EFF9DF-E020-9740-A284-6F93FDB46223}"/>
                </a:ext>
              </a:extLst>
            </p:cNvPr>
            <p:cNvPicPr>
              <a:picLocks noChangeAspect="1"/>
            </p:cNvPicPr>
            <p:nvPr/>
          </p:nvPicPr>
          <p:blipFill>
            <a:blip r:embed="rId3"/>
            <a:stretch>
              <a:fillRect/>
            </a:stretch>
          </p:blipFill>
          <p:spPr>
            <a:xfrm>
              <a:off x="4648200" y="4677336"/>
              <a:ext cx="1355518" cy="1041400"/>
            </a:xfrm>
            <a:prstGeom prst="rect">
              <a:avLst/>
            </a:prstGeom>
          </p:spPr>
        </p:pic>
        <p:cxnSp>
          <p:nvCxnSpPr>
            <p:cNvPr id="17" name="Elbow Connector 16">
              <a:extLst>
                <a:ext uri="{FF2B5EF4-FFF2-40B4-BE49-F238E27FC236}">
                  <a16:creationId xmlns:a16="http://schemas.microsoft.com/office/drawing/2014/main" id="{3108702B-1A83-6749-891B-60FBE19E30F0}"/>
                </a:ext>
              </a:extLst>
            </p:cNvPr>
            <p:cNvCxnSpPr>
              <a:cxnSpLocks/>
              <a:stCxn id="15" idx="3"/>
              <a:endCxn id="16" idx="1"/>
            </p:cNvCxnSpPr>
            <p:nvPr/>
          </p:nvCxnSpPr>
          <p:spPr>
            <a:xfrm flipV="1">
              <a:off x="2574718" y="5198036"/>
              <a:ext cx="2073482" cy="4482"/>
            </a:xfrm>
            <a:prstGeom prst="bentConnector3">
              <a:avLst/>
            </a:prstGeom>
            <a:ln>
              <a:solidFill>
                <a:schemeClr val="tx1"/>
              </a:solidFill>
              <a:prstDash val="sysDash"/>
              <a:miter lim="800000"/>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18" name="Rectangular Callout 17">
            <a:extLst>
              <a:ext uri="{FF2B5EF4-FFF2-40B4-BE49-F238E27FC236}">
                <a16:creationId xmlns:a16="http://schemas.microsoft.com/office/drawing/2014/main" id="{558585CF-1D98-E740-8A92-76F8289F471B}"/>
              </a:ext>
            </a:extLst>
          </p:cNvPr>
          <p:cNvSpPr/>
          <p:nvPr/>
        </p:nvSpPr>
        <p:spPr>
          <a:xfrm>
            <a:off x="7010400" y="4597403"/>
            <a:ext cx="1676400" cy="850899"/>
          </a:xfrm>
          <a:prstGeom prst="wedgeRectCallout">
            <a:avLst>
              <a:gd name="adj1" fmla="val -108336"/>
              <a:gd name="adj2" fmla="val 12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second network…</a:t>
            </a:r>
          </a:p>
        </p:txBody>
      </p:sp>
      <p:cxnSp>
        <p:nvCxnSpPr>
          <p:cNvPr id="14" name="Elbow Connector 13">
            <a:extLst>
              <a:ext uri="{FF2B5EF4-FFF2-40B4-BE49-F238E27FC236}">
                <a16:creationId xmlns:a16="http://schemas.microsoft.com/office/drawing/2014/main" id="{A2073DD0-66A9-3442-90AD-3FBDB4A6087F}"/>
              </a:ext>
            </a:extLst>
          </p:cNvPr>
          <p:cNvCxnSpPr/>
          <p:nvPr/>
        </p:nvCxnSpPr>
        <p:spPr>
          <a:xfrm rot="5400000">
            <a:off x="2527850" y="4114427"/>
            <a:ext cx="2167218" cy="12700"/>
          </a:xfrm>
          <a:prstGeom prst="bentConnector3">
            <a:avLst/>
          </a:prstGeom>
          <a:ln>
            <a:solidFill>
              <a:schemeClr val="tx1"/>
            </a:solidFill>
            <a:prstDash val="sysDash"/>
            <a:miter lim="80000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Rectangular Callout 20">
            <a:extLst>
              <a:ext uri="{FF2B5EF4-FFF2-40B4-BE49-F238E27FC236}">
                <a16:creationId xmlns:a16="http://schemas.microsoft.com/office/drawing/2014/main" id="{15587B29-BD7A-974F-B2D1-AD7CAB0595CC}"/>
              </a:ext>
            </a:extLst>
          </p:cNvPr>
          <p:cNvSpPr/>
          <p:nvPr/>
        </p:nvSpPr>
        <p:spPr>
          <a:xfrm>
            <a:off x="4679576" y="3778812"/>
            <a:ext cx="3360196" cy="468779"/>
          </a:xfrm>
          <a:prstGeom prst="wedgeRectCallout">
            <a:avLst>
              <a:gd name="adj1" fmla="val -80558"/>
              <a:gd name="adj2" fmla="val 29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 "INTER-connected </a:t>
            </a:r>
            <a:r>
              <a:rPr lang="en-US" dirty="0" err="1"/>
              <a:t>NETwork</a:t>
            </a:r>
            <a:r>
              <a:rPr lang="en-US" dirty="0"/>
              <a:t>"</a:t>
            </a:r>
          </a:p>
        </p:txBody>
      </p:sp>
      <p:sp>
        <p:nvSpPr>
          <p:cNvPr id="24" name="Rectangle 3">
            <a:extLst>
              <a:ext uri="{FF2B5EF4-FFF2-40B4-BE49-F238E27FC236}">
                <a16:creationId xmlns:a16="http://schemas.microsoft.com/office/drawing/2014/main" id="{41CE6E90-856A-F641-A270-BF679B93FA9D}"/>
              </a:ext>
            </a:extLst>
          </p:cNvPr>
          <p:cNvSpPr txBox="1">
            <a:spLocks noChangeArrowheads="1"/>
          </p:cNvSpPr>
          <p:nvPr/>
        </p:nvSpPr>
        <p:spPr>
          <a:xfrm>
            <a:off x="304800" y="5798114"/>
            <a:ext cx="8305800" cy="614082"/>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a:lstStyle>
          <a:p>
            <a:r>
              <a:rPr lang="en-US" dirty="0"/>
              <a:t>So just imagine this…</a:t>
            </a:r>
          </a:p>
        </p:txBody>
      </p:sp>
      <p:sp>
        <p:nvSpPr>
          <p:cNvPr id="22" name="TextBox 21">
            <a:extLst>
              <a:ext uri="{FF2B5EF4-FFF2-40B4-BE49-F238E27FC236}">
                <a16:creationId xmlns:a16="http://schemas.microsoft.com/office/drawing/2014/main" id="{AE3B1812-D950-4A4D-AA85-46E02EEFAF45}"/>
              </a:ext>
            </a:extLst>
          </p:cNvPr>
          <p:cNvSpPr txBox="1"/>
          <p:nvPr/>
        </p:nvSpPr>
        <p:spPr>
          <a:xfrm>
            <a:off x="2199150" y="6281544"/>
            <a:ext cx="6944850" cy="584775"/>
          </a:xfrm>
          <a:prstGeom prst="rect">
            <a:avLst/>
          </a:prstGeom>
          <a:noFill/>
        </p:spPr>
        <p:txBody>
          <a:bodyPr wrap="none" rtlCol="0">
            <a:spAutoFit/>
          </a:bodyPr>
          <a:lstStyle/>
          <a:p>
            <a:r>
              <a:rPr lang="en-US" sz="3200" dirty="0">
                <a:solidFill>
                  <a:schemeClr val="tx2"/>
                </a:solidFill>
              </a:rPr>
              <a:t>With about few billion more computers!</a:t>
            </a:r>
          </a:p>
        </p:txBody>
      </p:sp>
    </p:spTree>
    <p:extLst>
      <p:ext uri="{BB962C8B-B14F-4D97-AF65-F5344CB8AC3E}">
        <p14:creationId xmlns:p14="http://schemas.microsoft.com/office/powerpoint/2010/main" val="266747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1000"/>
                                  </p:stCondLst>
                                  <p:childTnLst>
                                    <p:set>
                                      <p:cBhvr>
                                        <p:cTn id="4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type="wd">
                                    <p:tmAbs val="500"/>
                                  </p:iterate>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1" build="p"/>
      <p:bldP spid="12" grpId="0" animBg="1"/>
      <p:bldP spid="18" grpId="0" animBg="1"/>
      <p:bldP spid="21" grpId="0" animBg="1"/>
      <p:bldP spid="24" grpId="1" build="p"/>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F6ED34-8066-BE42-8B70-F8106AB1F20F}"/>
              </a:ext>
            </a:extLst>
          </p:cNvPr>
          <p:cNvPicPr>
            <a:picLocks noChangeAspect="1"/>
          </p:cNvPicPr>
          <p:nvPr/>
        </p:nvPicPr>
        <p:blipFill>
          <a:blip r:embed="rId3"/>
          <a:stretch>
            <a:fillRect/>
          </a:stretch>
        </p:blipFill>
        <p:spPr>
          <a:xfrm>
            <a:off x="-27501" y="0"/>
            <a:ext cx="9296400" cy="6972301"/>
          </a:xfrm>
          <a:prstGeom prst="rect">
            <a:avLst/>
          </a:prstGeom>
        </p:spPr>
      </p:pic>
      <p:sp>
        <p:nvSpPr>
          <p:cNvPr id="3" name="Rectangle 2">
            <a:extLst>
              <a:ext uri="{FF2B5EF4-FFF2-40B4-BE49-F238E27FC236}">
                <a16:creationId xmlns:a16="http://schemas.microsoft.com/office/drawing/2014/main" id="{0018F024-A1EB-E441-82EC-5A3D3F0AD177}"/>
              </a:ext>
            </a:extLst>
          </p:cNvPr>
          <p:cNvSpPr/>
          <p:nvPr/>
        </p:nvSpPr>
        <p:spPr>
          <a:xfrm>
            <a:off x="152400" y="304800"/>
            <a:ext cx="5486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1" name="Rectangle 2"/>
          <p:cNvSpPr>
            <a:spLocks noGrp="1" noChangeArrowheads="1"/>
          </p:cNvSpPr>
          <p:nvPr>
            <p:ph type="title"/>
          </p:nvPr>
        </p:nvSpPr>
        <p:spPr/>
        <p:txBody>
          <a:bodyPr>
            <a:normAutofit/>
          </a:bodyPr>
          <a:lstStyle/>
          <a:p>
            <a:r>
              <a:rPr lang="en-US" altLang="x-none" i="1" dirty="0"/>
              <a:t>A Brief History</a:t>
            </a:r>
            <a:endParaRPr lang="en-US" altLang="x-none" dirty="0"/>
          </a:p>
        </p:txBody>
      </p:sp>
      <p:sp>
        <p:nvSpPr>
          <p:cNvPr id="6" name="Rectangle 5">
            <a:extLst>
              <a:ext uri="{FF2B5EF4-FFF2-40B4-BE49-F238E27FC236}">
                <a16:creationId xmlns:a16="http://schemas.microsoft.com/office/drawing/2014/main" id="{344D018E-ACC7-E541-BE4D-5896F8C9B04B}"/>
              </a:ext>
            </a:extLst>
          </p:cNvPr>
          <p:cNvSpPr/>
          <p:nvPr/>
        </p:nvSpPr>
        <p:spPr>
          <a:xfrm>
            <a:off x="4343400" y="1447800"/>
            <a:ext cx="129540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E58D21-57DE-8E4B-94C8-877DFAFA810D}"/>
              </a:ext>
            </a:extLst>
          </p:cNvPr>
          <p:cNvSpPr/>
          <p:nvPr/>
        </p:nvSpPr>
        <p:spPr>
          <a:xfrm>
            <a:off x="4572000" y="2133600"/>
            <a:ext cx="457199"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79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a:bodyPr>
          <a:lstStyle/>
          <a:p>
            <a:pPr eaLnBrk="1" hangingPunct="1"/>
            <a:r>
              <a:rPr lang="en-US" altLang="x-none" i="1" dirty="0"/>
              <a:t>How big is the internet?</a:t>
            </a:r>
            <a:endParaRPr lang="en-US" altLang="x-none" dirty="0"/>
          </a:p>
        </p:txBody>
      </p:sp>
      <p:sp>
        <p:nvSpPr>
          <p:cNvPr id="111619" name="Rectangle 3"/>
          <p:cNvSpPr>
            <a:spLocks noGrp="1" noChangeArrowheads="1"/>
          </p:cNvSpPr>
          <p:nvPr>
            <p:ph type="body" idx="1"/>
          </p:nvPr>
        </p:nvSpPr>
        <p:spPr>
          <a:xfrm>
            <a:off x="457200" y="1384300"/>
            <a:ext cx="8534400" cy="1118870"/>
          </a:xfrm>
        </p:spPr>
        <p:txBody>
          <a:bodyPr>
            <a:normAutofit/>
          </a:bodyPr>
          <a:lstStyle/>
          <a:p>
            <a:r>
              <a:rPr lang="en-US" altLang="x-none" dirty="0"/>
              <a:t>The Indexed Web contains at least 6.08 billion pages (Tuesday, 24 September, 2019).</a:t>
            </a:r>
          </a:p>
          <a:p>
            <a:pPr eaLnBrk="1" hangingPunct="1"/>
            <a:endParaRPr lang="en-US" altLang="x-none" dirty="0"/>
          </a:p>
        </p:txBody>
      </p:sp>
      <p:pic>
        <p:nvPicPr>
          <p:cNvPr id="2" name="Picture 1">
            <a:extLst>
              <a:ext uri="{FF2B5EF4-FFF2-40B4-BE49-F238E27FC236}">
                <a16:creationId xmlns:a16="http://schemas.microsoft.com/office/drawing/2014/main" id="{723C5A12-D6E2-D145-8D52-BE92782BEFA9}"/>
              </a:ext>
            </a:extLst>
          </p:cNvPr>
          <p:cNvPicPr>
            <a:picLocks noChangeAspect="1"/>
          </p:cNvPicPr>
          <p:nvPr/>
        </p:nvPicPr>
        <p:blipFill>
          <a:blip r:embed="rId3"/>
          <a:stretch>
            <a:fillRect/>
          </a:stretch>
        </p:blipFill>
        <p:spPr>
          <a:xfrm>
            <a:off x="3041650" y="2503170"/>
            <a:ext cx="5949950" cy="3893902"/>
          </a:xfrm>
          <a:prstGeom prst="rect">
            <a:avLst/>
          </a:prstGeom>
        </p:spPr>
      </p:pic>
      <p:sp>
        <p:nvSpPr>
          <p:cNvPr id="7" name="Rectangle 3">
            <a:extLst>
              <a:ext uri="{FF2B5EF4-FFF2-40B4-BE49-F238E27FC236}">
                <a16:creationId xmlns:a16="http://schemas.microsoft.com/office/drawing/2014/main" id="{1CFD6A18-46CF-CA47-B4F8-CDB204E5FBD1}"/>
              </a:ext>
            </a:extLst>
          </p:cNvPr>
          <p:cNvSpPr txBox="1">
            <a:spLocks noChangeArrowheads="1"/>
          </p:cNvSpPr>
          <p:nvPr/>
        </p:nvSpPr>
        <p:spPr>
          <a:xfrm>
            <a:off x="476250" y="2595798"/>
            <a:ext cx="2419350" cy="4109802"/>
          </a:xfrm>
          <a:prstGeom prst="rect">
            <a:avLst/>
          </a:prstGeom>
        </p:spPr>
        <p:txBody>
          <a:bodyPr vert="horz">
            <a:normAutofit lnSpcReduction="10000"/>
          </a:bodyPr>
          <a:lstStyle>
            <a:lvl1pPr marL="342900" indent="-342900" algn="l" rtl="0" eaLnBrk="1" latinLnBrk="0" hangingPunct="1">
              <a:spcBef>
                <a:spcPct val="20000"/>
              </a:spcBef>
              <a:buClr>
                <a:schemeClr val="accent1"/>
              </a:buClr>
              <a:buSzPct val="70000"/>
              <a:buFont typeface="Wingdings 2"/>
              <a:buChar char=""/>
              <a:defRPr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a:lstStyle>
          <a:p>
            <a:r>
              <a:rPr lang="en-US" altLang="x-none" sz="2400" dirty="0"/>
              <a:t># of servers that google has (as of 2017): &gt;1 million</a:t>
            </a:r>
          </a:p>
          <a:p>
            <a:r>
              <a:rPr lang="en-US" altLang="x-none" sz="2400" dirty="0"/>
              <a:t>Population of USA: 329 million</a:t>
            </a:r>
          </a:p>
          <a:p>
            <a:r>
              <a:rPr lang="en-US" altLang="x-none" sz="2400" dirty="0"/>
              <a:t>Population of Earth: 7.7 Billion people</a:t>
            </a:r>
          </a:p>
        </p:txBody>
      </p:sp>
      <p:sp>
        <p:nvSpPr>
          <p:cNvPr id="5" name="TextBox 4">
            <a:extLst>
              <a:ext uri="{FF2B5EF4-FFF2-40B4-BE49-F238E27FC236}">
                <a16:creationId xmlns:a16="http://schemas.microsoft.com/office/drawing/2014/main" id="{78577B63-DD89-2E4F-AAE8-3485649F8AE3}"/>
              </a:ext>
            </a:extLst>
          </p:cNvPr>
          <p:cNvSpPr txBox="1"/>
          <p:nvPr/>
        </p:nvSpPr>
        <p:spPr>
          <a:xfrm>
            <a:off x="5856435" y="6451461"/>
            <a:ext cx="2906565" cy="276999"/>
          </a:xfrm>
          <a:prstGeom prst="rect">
            <a:avLst/>
          </a:prstGeom>
          <a:noFill/>
        </p:spPr>
        <p:txBody>
          <a:bodyPr wrap="none" rtlCol="0">
            <a:spAutoFit/>
          </a:bodyPr>
          <a:lstStyle/>
          <a:p>
            <a:r>
              <a:rPr lang="en-US" sz="1200" dirty="0" err="1"/>
              <a:t>Xref</a:t>
            </a:r>
            <a:r>
              <a:rPr lang="en-US" sz="1200" dirty="0"/>
              <a:t>: </a:t>
            </a:r>
            <a:r>
              <a:rPr lang="en-US" sz="1200" dirty="0">
                <a:hlinkClick r:id="rId4">
                  <a:extLst>
                    <a:ext uri="{A12FA001-AC4F-418D-AE19-62706E023703}">
                      <ahyp:hlinkClr xmlns:ahyp="http://schemas.microsoft.com/office/drawing/2018/hyperlinkcolor" val="tx"/>
                    </a:ext>
                  </a:extLst>
                </a:hlinkClick>
              </a:rPr>
              <a:t>https://www.worldwidewebsize.com</a:t>
            </a:r>
            <a:r>
              <a:rPr lang="en-US" sz="1200" dirty="0"/>
              <a:t> </a:t>
            </a:r>
          </a:p>
        </p:txBody>
      </p:sp>
    </p:spTree>
    <p:extLst>
      <p:ext uri="{BB962C8B-B14F-4D97-AF65-F5344CB8AC3E}">
        <p14:creationId xmlns:p14="http://schemas.microsoft.com/office/powerpoint/2010/main" val="44611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52485D-7850-3844-A058-86457998BD19}"/>
              </a:ext>
            </a:extLst>
          </p:cNvPr>
          <p:cNvSpPr/>
          <p:nvPr/>
        </p:nvSpPr>
        <p:spPr>
          <a:xfrm>
            <a:off x="457200" y="304800"/>
            <a:ext cx="6477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F2703A-4EB1-A541-B77F-97CEA021FE67}"/>
              </a:ext>
            </a:extLst>
          </p:cNvPr>
          <p:cNvPicPr>
            <a:picLocks noChangeAspect="1"/>
          </p:cNvPicPr>
          <p:nvPr/>
        </p:nvPicPr>
        <p:blipFill>
          <a:blip r:embed="rId3"/>
          <a:stretch>
            <a:fillRect/>
          </a:stretch>
        </p:blipFill>
        <p:spPr>
          <a:xfrm>
            <a:off x="468086" y="412750"/>
            <a:ext cx="5207000" cy="6032500"/>
          </a:xfrm>
          <a:prstGeom prst="rect">
            <a:avLst/>
          </a:prstGeom>
        </p:spPr>
      </p:pic>
      <p:sp>
        <p:nvSpPr>
          <p:cNvPr id="4" name="TextBox 3">
            <a:extLst>
              <a:ext uri="{FF2B5EF4-FFF2-40B4-BE49-F238E27FC236}">
                <a16:creationId xmlns:a16="http://schemas.microsoft.com/office/drawing/2014/main" id="{FF51D99F-3C1D-E340-A196-FBE352B99DBF}"/>
              </a:ext>
            </a:extLst>
          </p:cNvPr>
          <p:cNvSpPr txBox="1"/>
          <p:nvPr/>
        </p:nvSpPr>
        <p:spPr>
          <a:xfrm>
            <a:off x="1600200" y="6553200"/>
            <a:ext cx="7273145" cy="276999"/>
          </a:xfrm>
          <a:prstGeom prst="rect">
            <a:avLst/>
          </a:prstGeom>
          <a:noFill/>
        </p:spPr>
        <p:txBody>
          <a:bodyPr wrap="none" rtlCol="0">
            <a:spAutoFit/>
          </a:bodyPr>
          <a:lstStyle/>
          <a:p>
            <a:r>
              <a:rPr lang="en-US" sz="1200" dirty="0"/>
              <a:t>Internet Minute image credit: </a:t>
            </a:r>
            <a:r>
              <a:rPr lang="en-US" sz="1200" dirty="0">
                <a:hlinkClick r:id="rId4"/>
              </a:rPr>
              <a:t>https://www.visualcapitalist.com/what-happens-in-an-internet-minute-in-2019/</a:t>
            </a:r>
            <a:endParaRPr lang="en-US" sz="1200" dirty="0"/>
          </a:p>
        </p:txBody>
      </p:sp>
    </p:spTree>
    <p:extLst>
      <p:ext uri="{BB962C8B-B14F-4D97-AF65-F5344CB8AC3E}">
        <p14:creationId xmlns:p14="http://schemas.microsoft.com/office/powerpoint/2010/main" val="326350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a:bodyPr>
          <a:lstStyle/>
          <a:p>
            <a:r>
              <a:rPr lang="en-US" altLang="x-none" i="1" dirty="0"/>
              <a:t>THINK SAFETY!</a:t>
            </a:r>
            <a:endParaRPr lang="en-US" altLang="x-none" dirty="0"/>
          </a:p>
        </p:txBody>
      </p:sp>
      <p:sp>
        <p:nvSpPr>
          <p:cNvPr id="111619" name="Rectangle 3"/>
          <p:cNvSpPr>
            <a:spLocks noGrp="1" noChangeArrowheads="1"/>
          </p:cNvSpPr>
          <p:nvPr>
            <p:ph type="body" idx="1"/>
          </p:nvPr>
        </p:nvSpPr>
        <p:spPr>
          <a:xfrm>
            <a:off x="457200" y="1384300"/>
            <a:ext cx="8305800" cy="4787900"/>
          </a:xfrm>
        </p:spPr>
        <p:txBody>
          <a:bodyPr>
            <a:normAutofit/>
          </a:bodyPr>
          <a:lstStyle/>
          <a:p>
            <a:r>
              <a:rPr lang="en-US" sz="4400" dirty="0"/>
              <a:t>Is the internet a public place or a private place?</a:t>
            </a:r>
          </a:p>
          <a:p>
            <a:pPr lvl="1"/>
            <a:r>
              <a:rPr lang="en-US" sz="4000" dirty="0"/>
              <a:t>ALWAYS consider it to be public.</a:t>
            </a:r>
          </a:p>
          <a:p>
            <a:pPr lvl="1"/>
            <a:r>
              <a:rPr lang="en-US" sz="4000" dirty="0"/>
              <a:t>NEVER put anything on the internet that you would not want a stranger to see!</a:t>
            </a:r>
          </a:p>
        </p:txBody>
      </p:sp>
    </p:spTree>
    <p:extLst>
      <p:ext uri="{BB962C8B-B14F-4D97-AF65-F5344CB8AC3E}">
        <p14:creationId xmlns:p14="http://schemas.microsoft.com/office/powerpoint/2010/main" val="386314404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arketSpecific xmlns="4873beb7-5857-4685-be1f-d57550cc96cc" xsi:nil="true"/>
    <ApprovalStatus xmlns="4873beb7-5857-4685-be1f-d57550cc96cc">InProgress</ApprovalStatus>
    <DirectSourceMarket xmlns="4873beb7-5857-4685-be1f-d57550cc96cc" xsi:nil="true"/>
    <PrimaryImageGen xmlns="4873beb7-5857-4685-be1f-d57550cc96cc">true</PrimaryImageGen>
    <ThumbnailAssetId xmlns="4873beb7-5857-4685-be1f-d57550cc96cc" xsi:nil="true"/>
    <NumericId xmlns="4873beb7-5857-4685-be1f-d57550cc96cc">-1</NumericId>
    <TPFriendlyName xmlns="4873beb7-5857-4685-be1f-d57550cc96cc">Project overview presentation</TPFriendlyName>
    <BusinessGroup xmlns="4873beb7-5857-4685-be1f-d57550cc96cc" xsi:nil="true"/>
    <APEditor xmlns="4873beb7-5857-4685-be1f-d57550cc96cc">
      <UserInfo>
        <DisplayName>REDMOND\v-luannv</DisplayName>
        <AccountId>92</AccountId>
        <AccountType/>
      </UserInfo>
    </APEditor>
    <SourceTitle xmlns="4873beb7-5857-4685-be1f-d57550cc96cc">Project overview presentation</SourceTitle>
    <OpenTemplate xmlns="4873beb7-5857-4685-be1f-d57550cc96cc">true</OpenTemplate>
    <UALocComments xmlns="4873beb7-5857-4685-be1f-d57550cc96cc" xsi:nil="true"/>
    <ParentAssetId xmlns="4873beb7-5857-4685-be1f-d57550cc96cc" xsi:nil="true"/>
    <IntlLangReviewDate xmlns="4873beb7-5857-4685-be1f-d57550cc96cc" xsi:nil="true"/>
    <PublishStatusLookup xmlns="4873beb7-5857-4685-be1f-d57550cc96cc">
      <Value>264313</Value>
      <Value>1282502</Value>
    </PublishStatusLookup>
    <MachineTranslated xmlns="4873beb7-5857-4685-be1f-d57550cc96cc">false</MachineTranslated>
    <OriginalSourceMarket xmlns="4873beb7-5857-4685-be1f-d57550cc96cc" xsi:nil="true"/>
    <TPInstallLocation xmlns="4873beb7-5857-4685-be1f-d57550cc96cc">{My Templates}</TPInstallLocation>
    <APDescription xmlns="4873beb7-5857-4685-be1f-d57550cc96cc" xsi:nil="true"/>
    <ContentItem xmlns="4873beb7-5857-4685-be1f-d57550cc96cc" xsi:nil="true"/>
    <ClipArtFilename xmlns="4873beb7-5857-4685-be1f-d57550cc96cc" xsi:nil="true"/>
    <APAuthor xmlns="4873beb7-5857-4685-be1f-d57550cc96cc">
      <UserInfo>
        <DisplayName>REDMOND\cynvey</DisplayName>
        <AccountId>191</AccountId>
        <AccountType/>
      </UserInfo>
    </APAuthor>
    <TPAppVersion xmlns="4873beb7-5857-4685-be1f-d57550cc96cc">11</TPAppVersion>
    <TPCommandLine xmlns="4873beb7-5857-4685-be1f-d57550cc96cc">{PP} /n {FilePath}</TPCommandLine>
    <PublishTargets xmlns="4873beb7-5857-4685-be1f-d57550cc96cc">OfficeOnline</PublishTargets>
    <TPLaunchHelpLinkType xmlns="4873beb7-5857-4685-be1f-d57550cc96cc">Template</TPLaunchHelpLinkType>
    <EditorialStatus xmlns="4873beb7-5857-4685-be1f-d57550cc96cc" xsi:nil="true"/>
    <TimesCloned xmlns="4873beb7-5857-4685-be1f-d57550cc96cc" xsi:nil="true"/>
    <LastModifiedDateTime xmlns="4873beb7-5857-4685-be1f-d57550cc96cc" xsi:nil="true"/>
    <Provider xmlns="4873beb7-5857-4685-be1f-d57550cc96cc">EY006220130</Provider>
    <AcquiredFrom xmlns="4873beb7-5857-4685-be1f-d57550cc96cc" xsi:nil="true"/>
    <AssetStart xmlns="4873beb7-5857-4685-be1f-d57550cc96cc">2009-05-30T20:40:39+00:00</AssetStart>
    <LastHandOff xmlns="4873beb7-5857-4685-be1f-d57550cc96cc" xsi:nil="true"/>
    <TPClientViewer xmlns="4873beb7-5857-4685-be1f-d57550cc96cc">Microsoft Office PowerPoint</TPClientViewer>
    <ArtSampleDocs xmlns="4873beb7-5857-4685-be1f-d57550cc96cc" xsi:nil="true"/>
    <UACurrentWords xmlns="4873beb7-5857-4685-be1f-d57550cc96cc">0</UACurrentWords>
    <UALocRecommendation xmlns="4873beb7-5857-4685-be1f-d57550cc96cc">Localize</UALocRecommendation>
    <IsDeleted xmlns="4873beb7-5857-4685-be1f-d57550cc96cc">false</IsDeleted>
    <ShowIn xmlns="4873beb7-5857-4685-be1f-d57550cc96cc">Show everywhere</ShowIn>
    <UANotes xmlns="4873beb7-5857-4685-be1f-d57550cc96cc">online onlyFedEx</UANotes>
    <TemplateStatus xmlns="4873beb7-5857-4685-be1f-d57550cc96cc">Complete</TemplateStatus>
    <CSXHash xmlns="4873beb7-5857-4685-be1f-d57550cc96cc" xsi:nil="true"/>
    <VoteCount xmlns="4873beb7-5857-4685-be1f-d57550cc96cc" xsi:nil="true"/>
    <AssetExpire xmlns="4873beb7-5857-4685-be1f-d57550cc96cc">2100-01-01T00:00:00+00:00</AssetExpire>
    <CSXSubmissionMarket xmlns="4873beb7-5857-4685-be1f-d57550cc96cc" xsi:nil="true"/>
    <DSATActionTaken xmlns="4873beb7-5857-4685-be1f-d57550cc96cc" xsi:nil="true"/>
    <SubmitterId xmlns="4873beb7-5857-4685-be1f-d57550cc96cc" xsi:nil="true"/>
    <TPExecutable xmlns="4873beb7-5857-4685-be1f-d57550cc96cc" xsi:nil="true"/>
    <AssetType xmlns="4873beb7-5857-4685-be1f-d57550cc96cc">TP</AssetType>
    <BugNumber xmlns="4873beb7-5857-4685-be1f-d57550cc96cc">537272</BugNumber>
    <CSXSubmissionDate xmlns="4873beb7-5857-4685-be1f-d57550cc96cc" xsi:nil="true"/>
    <CSXUpdate xmlns="4873beb7-5857-4685-be1f-d57550cc96cc">false</CSXUpdate>
    <ApprovalLog xmlns="4873beb7-5857-4685-be1f-d57550cc96cc" xsi:nil="true"/>
    <Milestone xmlns="4873beb7-5857-4685-be1f-d57550cc96cc" xsi:nil="true"/>
    <OriginAsset xmlns="4873beb7-5857-4685-be1f-d57550cc96cc" xsi:nil="true"/>
    <TPComponent xmlns="4873beb7-5857-4685-be1f-d57550cc96cc">PPTFiles</TPComponent>
    <AssetId xmlns="4873beb7-5857-4685-be1f-d57550cc96cc">TP010085199</AssetId>
    <TPApplication xmlns="4873beb7-5857-4685-be1f-d57550cc96cc">PowerPoint</TPApplication>
    <TPLaunchHelpLink xmlns="4873beb7-5857-4685-be1f-d57550cc96cc" xsi:nil="true"/>
    <IntlLocPriority xmlns="4873beb7-5857-4685-be1f-d57550cc96cc" xsi:nil="true"/>
    <PlannedPubDate xmlns="4873beb7-5857-4685-be1f-d57550cc96cc" xsi:nil="true"/>
    <CrawlForDependencies xmlns="4873beb7-5857-4685-be1f-d57550cc96cc">false</CrawlForDependencies>
    <IntlLangReviewer xmlns="4873beb7-5857-4685-be1f-d57550cc96cc" xsi:nil="true"/>
    <HandoffToMSDN xmlns="4873beb7-5857-4685-be1f-d57550cc96cc" xsi:nil="true"/>
    <TrustLevel xmlns="4873beb7-5857-4685-be1f-d57550cc96cc">1 Microsoft Managed Content</TrustLevel>
    <IsSearchable xmlns="4873beb7-5857-4685-be1f-d57550cc96cc">false</IsSearchable>
    <TPNamespace xmlns="4873beb7-5857-4685-be1f-d57550cc96cc">POWERPNT</TPNamespace>
    <Markets xmlns="4873beb7-5857-4685-be1f-d57550cc96cc"/>
    <IntlLangReview xmlns="4873beb7-5857-4685-be1f-d57550cc96cc" xsi:nil="true"/>
    <UAProjectedTotalWords xmlns="4873beb7-5857-4685-be1f-d57550cc96cc" xsi:nil="true"/>
    <OutputCachingOn xmlns="4873beb7-5857-4685-be1f-d57550cc96cc">false</OutputCachingOn>
    <AverageRating xmlns="4873beb7-5857-4685-be1f-d57550cc96cc" xsi:nil="true"/>
    <LastPublishResultLookup xmlns="4873beb7-5857-4685-be1f-d57550cc96cc" xsi:nil="true"/>
    <PolicheckWords xmlns="4873beb7-5857-4685-be1f-d57550cc96cc" xsi:nil="true"/>
    <FriendlyTitle xmlns="4873beb7-5857-4685-be1f-d57550cc96cc" xsi:nil="true"/>
    <Manager xmlns="4873beb7-5857-4685-be1f-d57550cc96cc" xsi:nil="true"/>
    <EditorialTags xmlns="4873beb7-5857-4685-be1f-d57550cc96cc" xsi:nil="true"/>
    <LegacyData xmlns="4873beb7-5857-4685-be1f-d57550cc96cc" xsi:nil="true"/>
    <Downloads xmlns="4873beb7-5857-4685-be1f-d57550cc96cc">0</Downloads>
    <Providers xmlns="4873beb7-5857-4685-be1f-d57550cc96cc" xsi:nil="true"/>
    <TemplateTemplateType xmlns="4873beb7-5857-4685-be1f-d57550cc96cc">PowerPoint 2003 Default</TemplateTemplateType>
    <OOCacheId xmlns="4873beb7-5857-4685-be1f-d57550cc96cc" xsi:nil="true"/>
    <BlockPublish xmlns="4873beb7-5857-4685-be1f-d57550cc96cc" xsi:nil="true"/>
    <CampaignTagsTaxHTField0 xmlns="4873beb7-5857-4685-be1f-d57550cc96cc">
      <Terms xmlns="http://schemas.microsoft.com/office/infopath/2007/PartnerControls"/>
    </CampaignTagsTaxHTField0>
    <LocLastLocAttemptVersionLookup xmlns="4873beb7-5857-4685-be1f-d57550cc96cc">116396</LocLastLocAttemptVersionLookup>
    <LocLastLocAttemptVersionTypeLookup xmlns="4873beb7-5857-4685-be1f-d57550cc96cc" xsi:nil="true"/>
    <LocOverallPreviewStatusLookup xmlns="4873beb7-5857-4685-be1f-d57550cc96cc" xsi:nil="true"/>
    <LocOverallPublishStatusLookup xmlns="4873beb7-5857-4685-be1f-d57550cc96cc" xsi:nil="true"/>
    <TaxCatchAll xmlns="4873beb7-5857-4685-be1f-d57550cc96cc"/>
    <LocNewPublishedVersionLookup xmlns="4873beb7-5857-4685-be1f-d57550cc96cc" xsi:nil="true"/>
    <LocPublishedDependentAssetsLookup xmlns="4873beb7-5857-4685-be1f-d57550cc96cc" xsi:nil="true"/>
    <LocComments xmlns="4873beb7-5857-4685-be1f-d57550cc96cc" xsi:nil="true"/>
    <LocProcessedForMarketsLookup xmlns="4873beb7-5857-4685-be1f-d57550cc96cc" xsi:nil="true"/>
    <LocRecommendedHandoff xmlns="4873beb7-5857-4685-be1f-d57550cc96cc" xsi:nil="true"/>
    <LocManualTestRequired xmlns="4873beb7-5857-4685-be1f-d57550cc96cc" xsi:nil="true"/>
    <LocProcessedForHandoffsLookup xmlns="4873beb7-5857-4685-be1f-d57550cc96cc" xsi:nil="true"/>
    <LocOverallHandbackStatusLookup xmlns="4873beb7-5857-4685-be1f-d57550cc96cc" xsi:nil="true"/>
    <LocalizationTagsTaxHTField0 xmlns="4873beb7-5857-4685-be1f-d57550cc96cc">
      <Terms xmlns="http://schemas.microsoft.com/office/infopath/2007/PartnerControls"/>
    </LocalizationTagsTaxHTField0>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InternalTagsTaxHTField0 xmlns="4873beb7-5857-4685-be1f-d57550cc96cc">
      <Terms xmlns="http://schemas.microsoft.com/office/infopath/2007/PartnerControls"/>
    </InternalTagsTaxHTField0>
    <RecommendationsModifier xmlns="4873beb7-5857-4685-be1f-d57550cc96cc" xsi:nil="true"/>
    <ScenarioTagsTaxHTField0 xmlns="4873beb7-5857-4685-be1f-d57550cc96cc">
      <Terms xmlns="http://schemas.microsoft.com/office/infopath/2007/PartnerControls"/>
    </ScenarioTagsTaxHTField0>
    <OriginalRelease xmlns="4873beb7-5857-4685-be1f-d57550cc96cc">14</OriginalReleas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56474A1-BCC0-4491-85A1-1FE2258C36F8}">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8C4E0A45-1CA0-4FA7-BE53-33DE30D425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0EB353-B075-4294-95C2-1EC6FDA8EA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Project overview presentation</Template>
  <TotalTime>0</TotalTime>
  <Words>2766</Words>
  <Application>Microsoft Macintosh PowerPoint</Application>
  <PresentationFormat>On-screen Show (4:3)</PresentationFormat>
  <Paragraphs>357</Paragraphs>
  <Slides>38</Slides>
  <Notes>29</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Franklin Gothic Book</vt:lpstr>
      <vt:lpstr>Franklin Gothic Medium</vt:lpstr>
      <vt:lpstr>Wingdings 2</vt:lpstr>
      <vt:lpstr>Trek</vt:lpstr>
      <vt:lpstr>Computer Science Week 3: INTERNET</vt:lpstr>
      <vt:lpstr>LESSON SUMMARY – The BIG Picture</vt:lpstr>
      <vt:lpstr>POSITIVITY PROJECT</vt:lpstr>
      <vt:lpstr>CS Lesson 3: INTERNET VOCAB</vt:lpstr>
      <vt:lpstr>The inter-what?</vt:lpstr>
      <vt:lpstr>A Brief History</vt:lpstr>
      <vt:lpstr>How big is the internet?</vt:lpstr>
      <vt:lpstr>PowerPoint Presentation</vt:lpstr>
      <vt:lpstr>THINK SAFETY!</vt:lpstr>
      <vt:lpstr>Ways we use the internet</vt:lpstr>
      <vt:lpstr>How do Web Browsers Work?</vt:lpstr>
      <vt:lpstr>Activity: How does the Internet Work?</vt:lpstr>
      <vt:lpstr>Web Browsing</vt:lpstr>
      <vt:lpstr>COMPUTERS NEED NUMBERS!</vt:lpstr>
      <vt:lpstr>Where's THE phonebook?</vt:lpstr>
      <vt:lpstr>Where's The Fairhill Server?</vt:lpstr>
      <vt:lpstr>But There's MORE!</vt:lpstr>
      <vt:lpstr>And STILL more..</vt:lpstr>
      <vt:lpstr>That's the "big picture"</vt:lpstr>
      <vt:lpstr>But What's "in" a page?</vt:lpstr>
      <vt:lpstr>Example of HTML</vt:lpstr>
      <vt:lpstr>Example of CSS</vt:lpstr>
      <vt:lpstr>Example of JavaScript</vt:lpstr>
      <vt:lpstr>How do we go faster?</vt:lpstr>
      <vt:lpstr>Computers: Threads</vt:lpstr>
      <vt:lpstr>Computers: Threads</vt:lpstr>
      <vt:lpstr>Sounds complicated?</vt:lpstr>
      <vt:lpstr>Lots of things Load!!</vt:lpstr>
      <vt:lpstr>Ever-Changing</vt:lpstr>
      <vt:lpstr>Ever make a mistake?</vt:lpstr>
      <vt:lpstr>Not all the same</vt:lpstr>
      <vt:lpstr>Fault Tolerant</vt:lpstr>
      <vt:lpstr>WRAP-UP</vt:lpstr>
      <vt:lpstr>NEXT WEEK….</vt:lpstr>
      <vt:lpstr>Contacts</vt:lpstr>
      <vt:lpstr>Keith Osterhage</vt:lpstr>
      <vt:lpstr>Sherri Kohr</vt:lpstr>
      <vt:lpstr>Shaheen Khurana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RESET - Week 2</dc:title>
  <dc:subject>RESET - Week 2</dc:subject>
  <dc:creator>Bill Mitchell</dc:creator>
  <cp:keywords/>
  <dc:description/>
  <cp:lastModifiedBy/>
  <cp:revision>1</cp:revision>
  <cp:lastPrinted>2018-01-07T01:22:08Z</cp:lastPrinted>
  <dcterms:created xsi:type="dcterms:W3CDTF">2017-09-21T17:32:27Z</dcterms:created>
  <dcterms:modified xsi:type="dcterms:W3CDTF">2019-10-11T13:26:50Z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PolicheckStatus">
    <vt:lpwstr>0</vt:lpwstr>
  </property>
  <property fmtid="{D5CDD505-2E9C-101B-9397-08002B2CF9AE}" pid="7" name="Applications">
    <vt:lpwstr>419;#zpp140;#65;#zpp120;#79;#tpl120</vt:lpwstr>
  </property>
  <property fmtid="{D5CDD505-2E9C-101B-9397-08002B2CF9AE}" pid="8" name="PolicheckCounter">
    <vt:lpwstr>0</vt:lpwstr>
  </property>
  <property fmtid="{D5CDD505-2E9C-101B-9397-08002B2CF9AE}" pid="9" name="APTrustLevel">
    <vt:i4>1</vt:i4>
  </property>
</Properties>
</file>