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4"/>
  </p:sldMasterIdLst>
  <p:notesMasterIdLst>
    <p:notesMasterId r:id="rId26"/>
  </p:notesMasterIdLst>
  <p:handoutMasterIdLst>
    <p:handoutMasterId r:id="rId27"/>
  </p:handoutMasterIdLst>
  <p:sldIdLst>
    <p:sldId id="256" r:id="rId5"/>
    <p:sldId id="301" r:id="rId6"/>
    <p:sldId id="278" r:id="rId7"/>
    <p:sldId id="316" r:id="rId8"/>
    <p:sldId id="317" r:id="rId9"/>
    <p:sldId id="319" r:id="rId10"/>
    <p:sldId id="318" r:id="rId11"/>
    <p:sldId id="320" r:id="rId12"/>
    <p:sldId id="321" r:id="rId13"/>
    <p:sldId id="322" r:id="rId14"/>
    <p:sldId id="323" r:id="rId15"/>
    <p:sldId id="324" r:id="rId16"/>
    <p:sldId id="328" r:id="rId17"/>
    <p:sldId id="325" r:id="rId18"/>
    <p:sldId id="326" r:id="rId19"/>
    <p:sldId id="327" r:id="rId20"/>
    <p:sldId id="329" r:id="rId21"/>
    <p:sldId id="330" r:id="rId22"/>
    <p:sldId id="331" r:id="rId23"/>
    <p:sldId id="315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y Khurana" initials="S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4F3"/>
    <a:srgbClr val="626262"/>
    <a:srgbClr val="FADA7A"/>
    <a:srgbClr val="FD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6"/>
    <p:restoredTop sz="91505"/>
  </p:normalViewPr>
  <p:slideViewPr>
    <p:cSldViewPr>
      <p:cViewPr varScale="1">
        <p:scale>
          <a:sx n="106" d="100"/>
          <a:sy n="106" d="100"/>
        </p:scale>
        <p:origin x="1896" y="17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-22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35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14T13:33:08.671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10/3/19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10/3/19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/>
              <a:t>Click to edit Master text styles</a:t>
            </a:r>
            <a:endParaRPr lang="en-US"/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10/3/19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10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532978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11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04069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12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392630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13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701943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14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404768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15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953504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16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693089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17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928535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18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876178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19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98052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753078D-CD69-FB45-B2BE-DE7804FE2C09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x-non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has used a computer? Everyone right!</a:t>
            </a:r>
          </a:p>
          <a:p>
            <a:pPr eaLnBrk="1" hangingPunct="1"/>
            <a:r>
              <a:rPr lang="en-US" altLang="x-non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has used the Internet? What do you use it for? Searching, research, movies, games, </a:t>
            </a:r>
            <a:r>
              <a:rPr lang="en-US" altLang="x-non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altLang="x-non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videos….</a:t>
            </a:r>
          </a:p>
          <a:p>
            <a:pPr eaLnBrk="1" hangingPunct="1"/>
            <a:endParaRPr lang="en-US" altLang="x-non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altLang="x-non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already know a lot about computers!!!</a:t>
            </a:r>
          </a:p>
          <a:p>
            <a:pPr eaLnBrk="1" hangingPunct="1"/>
            <a:endParaRPr lang="en-US" altLang="x-non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altLang="x-non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we are going to do some coding activities to learn about how computers work and how we make it do what we want it to do!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do hands-on activities to learn how computer programmers think through problems. They’ll learn to follow and create algorithms, break big problems down into smaller ones, and persist when faced with challenges.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your students what they did to get ready for school this morning.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their answers on the board.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possible, put numbers next to their responses to indicate the order that they happen.</a:t>
            </a:r>
          </a:p>
          <a:p>
            <a:pPr lvl="2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students give responses out of order, have them help you put them in some kind of logical order.</a:t>
            </a:r>
          </a:p>
          <a:p>
            <a:pPr lvl="2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places where order matters and places where it doesn't.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students to the idea that it is possible to create algorithms for the things that we do everyday.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them a couple of examples, such as making breakfast, brushing teeth, and planting a flower. 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eaLnBrk="1" hangingPunct="1"/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51757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753078D-CD69-FB45-B2BE-DE7804FE2C09}" type="slidenum">
              <a:rPr lang="en-US" altLang="x-none" sz="1200"/>
              <a:pPr/>
              <a:t>21</a:t>
            </a:fld>
            <a:endParaRPr lang="en-US" altLang="x-none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97873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3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111781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4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6614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5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902158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6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4154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7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41766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8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29954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8F2475-9AD4-4C46-8AA0-6995B40715FF}" type="slidenum">
              <a:rPr lang="en-US" altLang="x-none" sz="1200"/>
              <a:pPr/>
              <a:t>9</a:t>
            </a:fld>
            <a:endParaRPr lang="en-US" altLang="x-none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Cut out the steps for making a paper airplane from the worksheet provided in the resources.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 to choose the six correct steps from the nine total options.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 the six correct steps, in order, onto a separate piece of paper.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the finished algorithm with another person or group and let them use it to make their plane! </a:t>
            </a:r>
          </a:p>
          <a:p>
            <a:pPr eaLnBrk="1" hangingPunct="1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65609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:ReSET Web Revise:RESET_logo:inhouse_logos:Reset_logo_with_tag_horizontal.jp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8452" y="152400"/>
            <a:ext cx="203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:ReSET Web Revise:RESET_logo:inhouse_logos:Reset_logo_with_tag_horizontal.jp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56552" y="120714"/>
            <a:ext cx="203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79C76396-5064-41C5-A285-015EE0047001}" type="datetime2">
              <a:rPr lang="en-US" smtClean="0"/>
              <a:pPr/>
              <a:t>Thursday, October 3, 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F83034B0-3E89-40BA-B086-97296A422E36}" type="datetimeFigureOut">
              <a:rPr lang="en-US" smtClean="0"/>
              <a:pPr/>
              <a:t>10/3/19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f-2019/stage/5/puzzle/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Wqo8Gxtrjs&amp;feature=youtu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BUtejDNv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81000" y="4800600"/>
            <a:ext cx="8458200" cy="1222375"/>
          </a:xfrm>
        </p:spPr>
        <p:txBody>
          <a:bodyPr>
            <a:normAutofit/>
          </a:bodyPr>
          <a:lstStyle/>
          <a:p>
            <a:r>
              <a:rPr lang="en-US" sz="3400" dirty="0"/>
              <a:t>Computer Science Program Overview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Bill Mitchell</a:t>
            </a:r>
          </a:p>
          <a:p>
            <a:r>
              <a:rPr lang="en-US" dirty="0"/>
              <a:t>RESET Program Volunteer Teacher</a:t>
            </a:r>
          </a:p>
        </p:txBody>
      </p:sp>
      <p:pic>
        <p:nvPicPr>
          <p:cNvPr id="4" name="Picture 3" descr=":ReSET Web Revise:RESET_logo:inhouse_logos:Reset_logo_with_tag_horizont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868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i="1" dirty="0"/>
              <a:t>REPEAT.. REPEAT.. REPEAT.. </a:t>
            </a:r>
            <a:endParaRPr lang="en-US" altLang="x-non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12900"/>
            <a:ext cx="86868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x-non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FCAB3A2-DF47-4641-85FC-C3AF852AEC9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65300"/>
            <a:ext cx="83820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dirty="0"/>
              <a:t>Computers don't mind repeating themselves.</a:t>
            </a:r>
          </a:p>
          <a:p>
            <a:r>
              <a:rPr lang="en-US" altLang="x-none" dirty="0"/>
              <a:t>They never get bored</a:t>
            </a:r>
          </a:p>
          <a:p>
            <a:r>
              <a:rPr lang="en-US" altLang="x-none" dirty="0"/>
              <a:t>They never get bored</a:t>
            </a:r>
          </a:p>
          <a:p>
            <a:r>
              <a:rPr lang="en-US" altLang="x-none" dirty="0"/>
              <a:t>They never get bored</a:t>
            </a:r>
          </a:p>
          <a:p>
            <a:r>
              <a:rPr lang="en-US" altLang="x-none" dirty="0"/>
              <a:t>They never get bored</a:t>
            </a:r>
          </a:p>
          <a:p>
            <a:r>
              <a:rPr lang="en-US" altLang="x-none" dirty="0"/>
              <a:t>They never get bored</a:t>
            </a:r>
          </a:p>
          <a:p>
            <a:r>
              <a:rPr lang="en-US" altLang="x-none" dirty="0"/>
              <a:t>(We do!)</a:t>
            </a:r>
          </a:p>
        </p:txBody>
      </p:sp>
    </p:spTree>
    <p:extLst>
      <p:ext uri="{BB962C8B-B14F-4D97-AF65-F5344CB8AC3E}">
        <p14:creationId xmlns:p14="http://schemas.microsoft.com/office/powerpoint/2010/main" val="13334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  <p:bldP spid="6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i="1" dirty="0"/>
              <a:t>COMPUTER TIME</a:t>
            </a:r>
            <a:endParaRPr lang="en-US" altLang="x-non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12900"/>
            <a:ext cx="86868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x-non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FCAB3A2-DF47-4641-85FC-C3AF852AEC9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65300"/>
            <a:ext cx="83820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dirty="0"/>
              <a:t>Here's a great exercise to practice algorithms and also refresh on how to use Scratch</a:t>
            </a:r>
          </a:p>
          <a:p>
            <a:r>
              <a:rPr lang="en-US" altLang="x-none" dirty="0">
                <a:hlinkClick r:id="rId3"/>
              </a:rPr>
              <a:t>Nested Loops in Maze</a:t>
            </a:r>
            <a:r>
              <a:rPr lang="en-US" altLang="x-none" dirty="0"/>
              <a:t> (on </a:t>
            </a:r>
            <a:r>
              <a:rPr lang="en-US" altLang="x-none" dirty="0" err="1"/>
              <a:t>code.org</a:t>
            </a:r>
            <a:r>
              <a:rPr lang="en-US" altLang="x-none" dirty="0"/>
              <a:t>)</a:t>
            </a:r>
          </a:p>
          <a:p>
            <a:pPr lvl="1"/>
            <a:r>
              <a:rPr lang="en-US" altLang="x-none" dirty="0"/>
              <a:t>No login required</a:t>
            </a:r>
          </a:p>
          <a:p>
            <a:pPr lvl="1"/>
            <a:r>
              <a:rPr lang="en-US" altLang="x-none" dirty="0"/>
              <a:t>Has an environment </a:t>
            </a:r>
            <a:r>
              <a:rPr lang="en-US" altLang="x-none" u="sng" dirty="0"/>
              <a:t>like</a:t>
            </a:r>
            <a:r>
              <a:rPr lang="en-US" altLang="x-none" dirty="0"/>
              <a:t> scratch</a:t>
            </a:r>
          </a:p>
          <a:p>
            <a:pPr lvl="1"/>
            <a:r>
              <a:rPr lang="en-US" altLang="x-none" dirty="0"/>
              <a:t>Self-paced</a:t>
            </a:r>
          </a:p>
          <a:p>
            <a:r>
              <a:rPr lang="en-US" altLang="x-none" dirty="0"/>
              <a:t>Short link: </a:t>
            </a:r>
          </a:p>
          <a:p>
            <a:pPr marL="457200" lvl="1" indent="0">
              <a:buNone/>
            </a:pPr>
            <a:r>
              <a:rPr lang="en-US" altLang="x-none" sz="5400" dirty="0"/>
              <a:t>	https://</a:t>
            </a:r>
            <a:r>
              <a:rPr lang="en-US" altLang="x-none" sz="5400" dirty="0" err="1"/>
              <a:t>bit.ly</a:t>
            </a:r>
            <a:r>
              <a:rPr lang="en-US" altLang="x-none" sz="5400" dirty="0"/>
              <a:t>/2ncCzcp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014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  <p:bldP spid="6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dirty="0"/>
              <a:t>https://</a:t>
            </a:r>
            <a:r>
              <a:rPr lang="en-US" altLang="x-none" dirty="0" err="1"/>
              <a:t>bit.ly</a:t>
            </a:r>
            <a:r>
              <a:rPr lang="en-US" altLang="x-none" dirty="0"/>
              <a:t>/2ncCzcp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12900"/>
            <a:ext cx="86868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E1721-1050-0040-A438-E7799A87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842895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dirty="0"/>
              <a:t>https://</a:t>
            </a:r>
            <a:r>
              <a:rPr lang="en-US" altLang="x-none" dirty="0" err="1"/>
              <a:t>bit.ly</a:t>
            </a:r>
            <a:r>
              <a:rPr lang="en-US" altLang="x-none" dirty="0"/>
              <a:t>/2ncCzcp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12900"/>
            <a:ext cx="86868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E1721-1050-0040-A438-E7799A87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8428954" cy="4648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F2E2D9-BD1B-E249-83C1-D1FE1DF503B6}"/>
              </a:ext>
            </a:extLst>
          </p:cNvPr>
          <p:cNvSpPr txBox="1"/>
          <p:nvPr/>
        </p:nvSpPr>
        <p:spPr>
          <a:xfrm>
            <a:off x="5867400" y="3429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you DRAG a "move forward" block underneath the 'when run'..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53CB3-F1F4-2943-ABF1-ADEF8E60C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352800"/>
            <a:ext cx="133453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9F1132-0EA5-A241-AA7A-FCDA7ACC2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352800"/>
            <a:ext cx="1323644" cy="839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FE7888-CA18-054A-AC4D-D7A34C0F3049}"/>
              </a:ext>
            </a:extLst>
          </p:cNvPr>
          <p:cNvSpPr txBox="1"/>
          <p:nvPr/>
        </p:nvSpPr>
        <p:spPr>
          <a:xfrm>
            <a:off x="5867400" y="4572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drag another one..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80CA7-73FC-ED4E-9407-27F7909F00BE}"/>
              </a:ext>
            </a:extLst>
          </p:cNvPr>
          <p:cNvSpPr txBox="1"/>
          <p:nvPr/>
        </p:nvSpPr>
        <p:spPr>
          <a:xfrm>
            <a:off x="5867400" y="508393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you want to 'get nectar'…</a:t>
            </a:r>
          </a:p>
        </p:txBody>
      </p:sp>
    </p:spTree>
    <p:extLst>
      <p:ext uri="{BB962C8B-B14F-4D97-AF65-F5344CB8AC3E}">
        <p14:creationId xmlns:p14="http://schemas.microsoft.com/office/powerpoint/2010/main" val="37684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dirty="0"/>
              <a:t>https://</a:t>
            </a:r>
            <a:r>
              <a:rPr lang="en-US" altLang="x-none" dirty="0" err="1"/>
              <a:t>bit.ly</a:t>
            </a:r>
            <a:r>
              <a:rPr lang="en-US" altLang="x-none" dirty="0"/>
              <a:t>/2ncCzcp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12900"/>
            <a:ext cx="86868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x-non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C64960-A39F-D44C-800D-241E960AE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399"/>
            <a:ext cx="8610600" cy="50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dirty="0"/>
              <a:t>https://</a:t>
            </a:r>
            <a:r>
              <a:rPr lang="en-US" altLang="x-none" dirty="0" err="1"/>
              <a:t>bit.ly</a:t>
            </a:r>
            <a:r>
              <a:rPr lang="en-US" altLang="x-none" dirty="0"/>
              <a:t>/2ncCzcp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12900"/>
            <a:ext cx="86868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x-non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C64960-A39F-D44C-800D-241E960AE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16" y="1295400"/>
            <a:ext cx="8610600" cy="5081107"/>
          </a:xfrm>
          <a:prstGeom prst="rect">
            <a:avLst/>
          </a:prstGeom>
          <a:ln w="22225">
            <a:tailEnd type="triangle" w="lg" len="lg"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6D66E2-06B5-994E-9557-FE103B01D17F}"/>
              </a:ext>
            </a:extLst>
          </p:cNvPr>
          <p:cNvCxnSpPr/>
          <p:nvPr/>
        </p:nvCxnSpPr>
        <p:spPr>
          <a:xfrm flipH="1">
            <a:off x="5638800" y="4038600"/>
            <a:ext cx="91440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179723-9246-6F46-A5C3-4A811718F4A5}"/>
              </a:ext>
            </a:extLst>
          </p:cNvPr>
          <p:cNvCxnSpPr>
            <a:cxnSpLocks/>
          </p:cNvCxnSpPr>
          <p:nvPr/>
        </p:nvCxnSpPr>
        <p:spPr>
          <a:xfrm flipH="1">
            <a:off x="5334000" y="4114800"/>
            <a:ext cx="1219200" cy="15240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CABE320-BBB5-EB45-B7D6-C7F5D29D9169}"/>
              </a:ext>
            </a:extLst>
          </p:cNvPr>
          <p:cNvSpPr txBox="1"/>
          <p:nvPr/>
        </p:nvSpPr>
        <p:spPr>
          <a:xfrm>
            <a:off x="6553200" y="3897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 once here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6DB4A1-E242-A849-86D2-8BA1DF30379D}"/>
              </a:ext>
            </a:extLst>
          </p:cNvPr>
          <p:cNvCxnSpPr/>
          <p:nvPr/>
        </p:nvCxnSpPr>
        <p:spPr>
          <a:xfrm flipH="1">
            <a:off x="5638800" y="4498018"/>
            <a:ext cx="91440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B40112-ED34-0E45-B078-B19EBECD5202}"/>
              </a:ext>
            </a:extLst>
          </p:cNvPr>
          <p:cNvCxnSpPr>
            <a:cxnSpLocks/>
          </p:cNvCxnSpPr>
          <p:nvPr/>
        </p:nvCxnSpPr>
        <p:spPr>
          <a:xfrm flipH="1">
            <a:off x="5334000" y="4574218"/>
            <a:ext cx="1219200" cy="15240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BC7ABF-C5C2-B944-A347-70D7BC1E6EA6}"/>
              </a:ext>
            </a:extLst>
          </p:cNvPr>
          <p:cNvSpPr txBox="1"/>
          <p:nvPr/>
        </p:nvSpPr>
        <p:spPr>
          <a:xfrm>
            <a:off x="6553200" y="435728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again here!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63C99B-D3AD-FF43-AF6A-A79ECCDD1979}"/>
              </a:ext>
            </a:extLst>
          </p:cNvPr>
          <p:cNvSpPr txBox="1"/>
          <p:nvPr/>
        </p:nvSpPr>
        <p:spPr>
          <a:xfrm>
            <a:off x="5410200" y="5105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Wouldn't it be better if we could just … REPEAT this? (hint hint)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3C5844-4DF3-B44B-9417-CC3360106840}"/>
              </a:ext>
            </a:extLst>
          </p:cNvPr>
          <p:cNvCxnSpPr/>
          <p:nvPr/>
        </p:nvCxnSpPr>
        <p:spPr>
          <a:xfrm flipH="1" flipV="1">
            <a:off x="4038600" y="5638800"/>
            <a:ext cx="2514600" cy="30480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5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  <p:bldP spid="11" grpId="0"/>
      <p:bldP spid="1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dirty="0"/>
              <a:t>https://</a:t>
            </a:r>
            <a:r>
              <a:rPr lang="en-US" altLang="x-none" dirty="0" err="1"/>
              <a:t>bit.ly</a:t>
            </a:r>
            <a:r>
              <a:rPr lang="en-US" altLang="x-none" dirty="0"/>
              <a:t>/2ncCzcp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12900"/>
            <a:ext cx="86868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CEDC7-3B33-BB4F-80A4-DFCA33F37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295400"/>
            <a:ext cx="859946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1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dirty="0"/>
              <a:t>https://</a:t>
            </a:r>
            <a:r>
              <a:rPr lang="en-US" altLang="x-none" dirty="0" err="1"/>
              <a:t>bit.ly</a:t>
            </a:r>
            <a:r>
              <a:rPr lang="en-US" altLang="x-none" dirty="0"/>
              <a:t>/2ncCzcp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12900"/>
            <a:ext cx="86868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CEDC7-3B33-BB4F-80A4-DFCA33F37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295400"/>
            <a:ext cx="859946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dirty="0"/>
              <a:t>https://</a:t>
            </a:r>
            <a:r>
              <a:rPr lang="en-US" altLang="x-none" dirty="0" err="1"/>
              <a:t>bit.ly</a:t>
            </a:r>
            <a:r>
              <a:rPr lang="en-US" altLang="x-none" dirty="0"/>
              <a:t>/2ncCzcp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12900"/>
            <a:ext cx="86868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CEDC7-3B33-BB4F-80A4-DFCA33F37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295400"/>
            <a:ext cx="8599461" cy="5105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53E38D-DE14-A140-B6D8-FBAEC4B8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0" y="2139950"/>
            <a:ext cx="42291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dirty="0"/>
              <a:t>KEEP ON BEE'ING AWESOME!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12900"/>
            <a:ext cx="86868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x-non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3EF6B73-4168-594F-91E6-90690F048F0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65300"/>
            <a:ext cx="83820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dirty="0"/>
              <a:t>Now that you have the hang of it, just keep going!</a:t>
            </a:r>
          </a:p>
          <a:p>
            <a:r>
              <a:rPr lang="en-US" altLang="x-none" dirty="0"/>
              <a:t>You should have time to go through several more lessons before the end of the class.</a:t>
            </a:r>
          </a:p>
          <a:p>
            <a:r>
              <a:rPr lang="en-US" altLang="x-none" dirty="0"/>
              <a:t>When we have just 5 minutes left, I'll do a wrap up and discuss what we are doing next week.</a:t>
            </a:r>
          </a:p>
        </p:txBody>
      </p:sp>
    </p:spTree>
    <p:extLst>
      <p:ext uri="{BB962C8B-B14F-4D97-AF65-F5344CB8AC3E}">
        <p14:creationId xmlns:p14="http://schemas.microsoft.com/office/powerpoint/2010/main" val="18407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  <p:bldP spid="9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7599"/>
            <a:ext cx="86868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x-none" sz="2800" dirty="0"/>
              <a:t>LESSON SUMMARY – The </a:t>
            </a:r>
            <a:r>
              <a:rPr lang="en-US" altLang="x-none" sz="2800" b="1" dirty="0"/>
              <a:t>BIG</a:t>
            </a:r>
            <a:r>
              <a:rPr lang="en-US" altLang="x-none" sz="2800" dirty="0"/>
              <a:t>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16679-2C46-2E4B-B1F4-7BEC6082AEC4}"/>
              </a:ext>
            </a:extLst>
          </p:cNvPr>
          <p:cNvSpPr/>
          <p:nvPr/>
        </p:nvSpPr>
        <p:spPr>
          <a:xfrm>
            <a:off x="457200" y="1219200"/>
            <a:ext cx="701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Binary Numbers+ ✔️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b="1" dirty="0">
                <a:solidFill>
                  <a:srgbClr val="4E5B6F"/>
                </a:solidFill>
                <a:latin typeface="Franklin Gothic Book" panose="020B0503020102020204" pitchFamily="34" charset="0"/>
              </a:rPr>
              <a:t>Algorithms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How does the Internet work?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Scratch – Animate your name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Scratch - Make it fly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Scratch - Create a virtual pet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Scratch - Conan the Librarian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Beyond Scratch (Python + Java)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Embedded Computers (Arduino) 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Drones – introduction (part 1)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Drones – flight path (part 2)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SPECIAL PROJECT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2F1327D-CC5C-394C-B61C-0A834EBF6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382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84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D677F-B8C6-2D41-A421-C8DBB445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26B5B-68AC-8440-BDDF-BEB81D80A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Algorithms are really cool, they are the 'secret tricks' that are used to solve problems in efficient ways!</a:t>
            </a:r>
          </a:p>
          <a:p>
            <a:r>
              <a:rPr lang="en-US" dirty="0"/>
              <a:t>If you have questions about today's topic, please bring them next week so that we can go over them!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50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7599"/>
            <a:ext cx="86868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x-none" sz="2800" dirty="0"/>
              <a:t>NEXT WEEK….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16679-2C46-2E4B-B1F4-7BEC6082AEC4}"/>
              </a:ext>
            </a:extLst>
          </p:cNvPr>
          <p:cNvSpPr/>
          <p:nvPr/>
        </p:nvSpPr>
        <p:spPr>
          <a:xfrm>
            <a:off x="457200" y="1219200"/>
            <a:ext cx="701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640080">
              <a:buFont typeface="+mj-lt"/>
              <a:buAutoNum type="arabicPeriod"/>
            </a:pPr>
            <a:r>
              <a:rPr lang="en-US" sz="2800" b="1" strike="sngStrike" dirty="0">
                <a:solidFill>
                  <a:srgbClr val="4E5B6F"/>
                </a:solidFill>
                <a:latin typeface="Franklin Gothic Book" panose="020B0503020102020204" pitchFamily="34" charset="0"/>
              </a:rPr>
              <a:t>Binary Numbers+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b="1" strike="sngStrike" dirty="0">
                <a:solidFill>
                  <a:srgbClr val="4E5B6F"/>
                </a:solidFill>
                <a:latin typeface="Franklin Gothic Book" panose="020B0503020102020204" pitchFamily="34" charset="0"/>
              </a:rPr>
              <a:t>Algorithms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How does the Internet work?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sym typeface="Wingdings" pitchFamily="2" charset="2"/>
              </a:rPr>
              <a:t>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Scratch – Animate your name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Scratch - Make it fly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Scratch - Create a virtual pet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Scratch - Conan the Librarian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Beyond Scratch (Python + Java)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Embedded Computers (Arduino) 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Drones – introduction (part 1)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Drones –flight path (part 2)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2800" dirty="0">
                <a:solidFill>
                  <a:srgbClr val="4E5B6F"/>
                </a:solidFill>
                <a:latin typeface="Franklin Gothic Book" panose="020B0503020102020204" pitchFamily="34" charset="0"/>
              </a:rPr>
              <a:t>SPECIAL PROJECT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2F1327D-CC5C-394C-B61C-0A834EBF6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382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7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i="1" dirty="0"/>
              <a:t>CS Lesson 2</a:t>
            </a:r>
            <a:r>
              <a:rPr lang="en-US" altLang="x-none" dirty="0"/>
              <a:t>: ALGORITHMS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4300"/>
            <a:ext cx="8305800" cy="47879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x-none" dirty="0"/>
              <a:t>Real-life activities using algorithms.</a:t>
            </a:r>
          </a:p>
          <a:p>
            <a:pPr eaLnBrk="1" hangingPunct="1"/>
            <a:r>
              <a:rPr lang="en-US" altLang="x-none" dirty="0"/>
              <a:t>Al-go-</a:t>
            </a:r>
            <a:r>
              <a:rPr lang="en-US" altLang="x-none" dirty="0" err="1"/>
              <a:t>ri</a:t>
            </a:r>
            <a:r>
              <a:rPr lang="en-US" altLang="x-none" dirty="0"/>
              <a:t>-</a:t>
            </a:r>
            <a:r>
              <a:rPr lang="en-US" altLang="x-none" dirty="0" err="1"/>
              <a:t>thm</a:t>
            </a:r>
            <a:r>
              <a:rPr lang="en-US" altLang="x-none" dirty="0"/>
              <a:t> is a list of steps that you can follow to finish a task</a:t>
            </a:r>
          </a:p>
          <a:p>
            <a:r>
              <a:rPr lang="en-US" altLang="x-none" dirty="0"/>
              <a:t>Pro-gram is an algorithm that has been coded into something that can be run by a machine</a:t>
            </a:r>
          </a:p>
          <a:p>
            <a:r>
              <a:rPr lang="en-US" dirty="0"/>
              <a:t>Students will make paper airplanes using an algorithm </a:t>
            </a:r>
          </a:p>
          <a:p>
            <a:r>
              <a:rPr lang="en-US" dirty="0"/>
              <a:t>Start building the skills to translate real world situations to online scenarios and vice versa</a:t>
            </a:r>
          </a:p>
          <a:p>
            <a:r>
              <a:rPr lang="en-US" dirty="0">
                <a:hlinkClick r:id="rId3"/>
              </a:rPr>
              <a:t>Build Paper Airplanes </a:t>
            </a:r>
            <a:endParaRPr lang="en-US" altLang="x-none" dirty="0"/>
          </a:p>
          <a:p>
            <a:pPr eaLnBrk="1" hangingPunct="1"/>
            <a:endParaRPr lang="en-US" altLang="x-none" dirty="0"/>
          </a:p>
          <a:p>
            <a:pPr eaLnBrk="1" hangingPunct="1"/>
            <a:endParaRPr lang="en-US" altLang="x-none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5562600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i="1" dirty="0"/>
              <a:t>ACTIVITY: BUILD AIRPLANE</a:t>
            </a:r>
            <a:endParaRPr lang="en-US" altLang="x-none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4300"/>
            <a:ext cx="5270500" cy="4787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dirty="0"/>
              <a:t>I'm going to show a series of 'building blocks'</a:t>
            </a:r>
          </a:p>
          <a:p>
            <a:pPr eaLnBrk="1" hangingPunct="1"/>
            <a:r>
              <a:rPr lang="en-US" altLang="x-none" dirty="0"/>
              <a:t>Table by table, we're going to decide which block we will do, in order</a:t>
            </a:r>
          </a:p>
          <a:p>
            <a:pPr eaLnBrk="1" hangingPunct="1"/>
            <a:r>
              <a:rPr lang="en-US" altLang="x-none" dirty="0"/>
              <a:t>At the end, one person from each table will give their algorithm.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1384300"/>
            <a:ext cx="32512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i="1" dirty="0"/>
              <a:t>ACTIVITY: BUILD AIRPLANE</a:t>
            </a:r>
            <a:endParaRPr lang="en-US" alt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647C7D-45BE-8742-B524-EDD49BF49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49400"/>
            <a:ext cx="4953000" cy="49530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0" y="1612900"/>
            <a:ext cx="3276600" cy="47879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dirty="0"/>
              <a:t>Pick the letter of the next step</a:t>
            </a:r>
          </a:p>
          <a:p>
            <a:r>
              <a:rPr lang="en-US" altLang="x-none" dirty="0"/>
              <a:t>Write it down in your 'program'</a:t>
            </a:r>
          </a:p>
          <a:p>
            <a:r>
              <a:rPr lang="en-US" altLang="x-none" dirty="0"/>
              <a:t>When your plane is </a:t>
            </a:r>
            <a:r>
              <a:rPr lang="en-US" altLang="x-none" b="1" dirty="0"/>
              <a:t>ready to fly</a:t>
            </a:r>
            <a:r>
              <a:rPr lang="en-US" altLang="x-none" dirty="0"/>
              <a:t>, everybody at your table put your hands up!</a:t>
            </a:r>
          </a:p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87647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i="1" dirty="0"/>
              <a:t>ACTIVITY: BUILD AIRPLANE</a:t>
            </a:r>
            <a:endParaRPr lang="en-US" alt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647C7D-45BE-8742-B524-EDD49BF49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49400"/>
            <a:ext cx="4953000" cy="49530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0" y="1612900"/>
            <a:ext cx="3276600" cy="154888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dirty="0"/>
              <a:t>Here's the order that we should have gotten..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27A60A-7C3F-0944-BB86-92D9CABFB79E}"/>
              </a:ext>
            </a:extLst>
          </p:cNvPr>
          <p:cNvSpPr txBox="1"/>
          <p:nvPr/>
        </p:nvSpPr>
        <p:spPr>
          <a:xfrm>
            <a:off x="5867400" y="335054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6241D-4128-AA49-878F-902EC8A2A456}"/>
              </a:ext>
            </a:extLst>
          </p:cNvPr>
          <p:cNvSpPr txBox="1"/>
          <p:nvPr/>
        </p:nvSpPr>
        <p:spPr>
          <a:xfrm>
            <a:off x="5867400" y="3693958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5A49B-57A1-7F4A-A45C-50E100E37B09}"/>
              </a:ext>
            </a:extLst>
          </p:cNvPr>
          <p:cNvSpPr txBox="1"/>
          <p:nvPr/>
        </p:nvSpPr>
        <p:spPr>
          <a:xfrm>
            <a:off x="5867400" y="4037376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AF0E85-CD53-CF45-A610-5A2CEC46F779}"/>
              </a:ext>
            </a:extLst>
          </p:cNvPr>
          <p:cNvSpPr txBox="1"/>
          <p:nvPr/>
        </p:nvSpPr>
        <p:spPr>
          <a:xfrm>
            <a:off x="5867400" y="438079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54ED10-1321-DE47-A605-F9AB3C259D1C}"/>
              </a:ext>
            </a:extLst>
          </p:cNvPr>
          <p:cNvSpPr txBox="1"/>
          <p:nvPr/>
        </p:nvSpPr>
        <p:spPr>
          <a:xfrm>
            <a:off x="5867400" y="472421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FB994-F3D9-394A-8181-06E7E33A4B3F}"/>
              </a:ext>
            </a:extLst>
          </p:cNvPr>
          <p:cNvSpPr txBox="1"/>
          <p:nvPr/>
        </p:nvSpPr>
        <p:spPr>
          <a:xfrm>
            <a:off x="5867400" y="506763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B0B0FD-DAF5-004F-A005-19D89A038B7C}"/>
              </a:ext>
            </a:extLst>
          </p:cNvPr>
          <p:cNvSpPr txBox="1"/>
          <p:nvPr/>
        </p:nvSpPr>
        <p:spPr>
          <a:xfrm>
            <a:off x="6294052" y="3352800"/>
            <a:ext cx="254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</a:rPr>
              <a:t>B: Crease Paper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523B06-7E99-6C47-A6F4-46A803B6F759}"/>
              </a:ext>
            </a:extLst>
          </p:cNvPr>
          <p:cNvSpPr txBox="1"/>
          <p:nvPr/>
        </p:nvSpPr>
        <p:spPr>
          <a:xfrm>
            <a:off x="6294052" y="3696218"/>
            <a:ext cx="254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</a:rPr>
              <a:t>D: Fold Top Corners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AB772B-8F24-EC46-8E22-0746E1CF9952}"/>
              </a:ext>
            </a:extLst>
          </p:cNvPr>
          <p:cNvSpPr txBox="1"/>
          <p:nvPr/>
        </p:nvSpPr>
        <p:spPr>
          <a:xfrm>
            <a:off x="6294052" y="4039636"/>
            <a:ext cx="254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</a:rPr>
              <a:t>F: Fold Corner Sides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1ACD15-0E02-AA41-BDBF-380209A21D12}"/>
              </a:ext>
            </a:extLst>
          </p:cNvPr>
          <p:cNvSpPr txBox="1"/>
          <p:nvPr/>
        </p:nvSpPr>
        <p:spPr>
          <a:xfrm>
            <a:off x="6294052" y="4383054"/>
            <a:ext cx="254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</a:rPr>
              <a:t>H: Fold Paper In Half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00CDE3-22AE-D847-81A4-BA665AA8F5EE}"/>
              </a:ext>
            </a:extLst>
          </p:cNvPr>
          <p:cNvSpPr txBox="1"/>
          <p:nvPr/>
        </p:nvSpPr>
        <p:spPr>
          <a:xfrm>
            <a:off x="6294052" y="4726472"/>
            <a:ext cx="254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</a:rPr>
              <a:t>I: Pull Sides Down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20209A-51A3-634D-ACD4-4B2CF41D598A}"/>
              </a:ext>
            </a:extLst>
          </p:cNvPr>
          <p:cNvSpPr txBox="1"/>
          <p:nvPr/>
        </p:nvSpPr>
        <p:spPr>
          <a:xfrm>
            <a:off x="6294052" y="5069890"/>
            <a:ext cx="254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highlight>
                  <a:srgbClr val="FFFF00"/>
                </a:highlight>
              </a:rPr>
              <a:t>G: TOSS PLANE!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9B6DF-6E40-464B-9262-3E8DE3E33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050" y="5494364"/>
            <a:ext cx="1428750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2" grpId="0"/>
      <p:bldP spid="6" grpId="0"/>
      <p:bldP spid="7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i="1" dirty="0"/>
              <a:t>ACTIVITY: TEACHER ROBOT</a:t>
            </a:r>
            <a:endParaRPr lang="en-US" altLang="x-non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12900"/>
            <a:ext cx="86868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dirty="0"/>
              <a:t>This next activity is called "Teacher Robot"</a:t>
            </a:r>
          </a:p>
          <a:p>
            <a:r>
              <a:rPr lang="en-US" altLang="x-none" dirty="0"/>
              <a:t>To explain it, we're going to watch the first part of a short video:</a:t>
            </a:r>
          </a:p>
          <a:p>
            <a:pPr lvl="1"/>
            <a:r>
              <a:rPr lang="en-US" dirty="0">
                <a:hlinkClick r:id="rId3"/>
              </a:rPr>
              <a:t>https://www.youtube.com/watch?v=vBUtejDNvrs</a:t>
            </a:r>
            <a:endParaRPr lang="en-US" dirty="0"/>
          </a:p>
          <a:p>
            <a:r>
              <a:rPr lang="en-US" altLang="x-none" dirty="0"/>
              <a:t>The idea here is that I'm going to be your (dumb!) computer and you're going to program me to accomplish this task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E882655E-BB56-0941-A869-520B4C657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517" y="3352800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i="1" dirty="0"/>
              <a:t>ACTIVITY: TEACHER ROBOT</a:t>
            </a:r>
            <a:endParaRPr lang="en-US" altLang="x-non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12900"/>
            <a:ext cx="86868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x-non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FCAB3A2-DF47-4641-85FC-C3AF852AEC9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65300"/>
            <a:ext cx="46482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x-none" dirty="0"/>
              <a:t>Robot Commands:</a:t>
            </a:r>
          </a:p>
          <a:p>
            <a:r>
              <a:rPr lang="en-US" altLang="x-none" dirty="0"/>
              <a:t>Move one square right</a:t>
            </a:r>
          </a:p>
          <a:p>
            <a:r>
              <a:rPr lang="en-US" altLang="x-none" dirty="0"/>
              <a:t>Move one square left</a:t>
            </a:r>
          </a:p>
          <a:p>
            <a:r>
              <a:rPr lang="en-US" altLang="x-none" dirty="0"/>
              <a:t>Move one square up</a:t>
            </a:r>
          </a:p>
          <a:p>
            <a:r>
              <a:rPr lang="en-US" altLang="x-none" dirty="0"/>
              <a:t>Move one square down</a:t>
            </a:r>
          </a:p>
          <a:p>
            <a:r>
              <a:rPr lang="en-US" altLang="x-none" dirty="0"/>
              <a:t>Fill square with colour</a:t>
            </a:r>
          </a:p>
          <a:p>
            <a:endParaRPr lang="en-US" altLang="x-none" dirty="0"/>
          </a:p>
          <a:p>
            <a:r>
              <a:rPr lang="en-US" altLang="x-none" b="1" dirty="0"/>
              <a:t>Let's get coding!!!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A043FE-45B9-144A-9753-F54531DEC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978822"/>
              </p:ext>
            </p:extLst>
          </p:nvPr>
        </p:nvGraphicFramePr>
        <p:xfrm>
          <a:off x="5257800" y="1940132"/>
          <a:ext cx="3429000" cy="3774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1012460949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87256205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859228128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423435592"/>
                    </a:ext>
                  </a:extLst>
                </a:gridCol>
              </a:tblGrid>
              <a:tr h="9437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920864"/>
                  </a:ext>
                </a:extLst>
              </a:tr>
              <a:tr h="94371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209531"/>
                  </a:ext>
                </a:extLst>
              </a:tr>
              <a:tr h="94371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1117803"/>
                  </a:ext>
                </a:extLst>
              </a:tr>
              <a:tr h="94371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723512"/>
                  </a:ext>
                </a:extLst>
              </a:tr>
            </a:tbl>
          </a:graphicData>
        </a:graphic>
      </p:graphicFrame>
      <p:sp>
        <p:nvSpPr>
          <p:cNvPr id="3" name="7-Point Star 2">
            <a:extLst>
              <a:ext uri="{FF2B5EF4-FFF2-40B4-BE49-F238E27FC236}">
                <a16:creationId xmlns:a16="http://schemas.microsoft.com/office/drawing/2014/main" id="{CF506849-0D5F-F542-BA58-CA8D3ED7E356}"/>
              </a:ext>
            </a:extLst>
          </p:cNvPr>
          <p:cNvSpPr/>
          <p:nvPr/>
        </p:nvSpPr>
        <p:spPr>
          <a:xfrm>
            <a:off x="5486400" y="2057400"/>
            <a:ext cx="457200" cy="457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  <p:bldP spid="6" grpId="0" uiExpand="1" build="p" autoUpdateAnimBg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i="1" dirty="0"/>
              <a:t>DISCUSS: TEACHER ROBOT</a:t>
            </a:r>
            <a:endParaRPr lang="en-US" altLang="x-non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1ADCB2-39F0-0D49-B830-E468B7B1174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12900"/>
            <a:ext cx="86868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x-non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FCAB3A2-DF47-4641-85FC-C3AF852AEC9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65300"/>
            <a:ext cx="8382000" cy="478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dirty="0"/>
              <a:t>Did you notice anything about the commands we did?</a:t>
            </a:r>
          </a:p>
          <a:p>
            <a:r>
              <a:rPr lang="en-US" altLang="x-none" dirty="0"/>
              <a:t>Was there an order that seemed to repeat itself over and over?</a:t>
            </a:r>
          </a:p>
          <a:p>
            <a:r>
              <a:rPr lang="en-US" altLang="x-none" dirty="0"/>
              <a:t>Wouldn't it be nice if we could do it in … LOOP?</a:t>
            </a:r>
          </a:p>
        </p:txBody>
      </p:sp>
    </p:spTree>
    <p:extLst>
      <p:ext uri="{BB962C8B-B14F-4D97-AF65-F5344CB8AC3E}">
        <p14:creationId xmlns:p14="http://schemas.microsoft.com/office/powerpoint/2010/main" val="18076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  <p:bldP spid="6" grpId="0" uiExpand="1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4873beb7-5857-4685-be1f-d57550cc96cc" xsi:nil="true"/>
    <ApprovalStatus xmlns="4873beb7-5857-4685-be1f-d57550cc96cc">InProgress</ApprovalStatus>
    <DirectSourceMarket xmlns="4873beb7-5857-4685-be1f-d57550cc96cc" xsi:nil="true"/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Project overview presentation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Project overview presentation</SourceTitle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PublishStatusLookup xmlns="4873beb7-5857-4685-be1f-d57550cc96cc">
      <Value>264313</Value>
      <Value>1282502</Value>
    </PublishStatusLookup>
    <MachineTranslated xmlns="4873beb7-5857-4685-be1f-d57550cc96cc">false</MachineTranslated>
    <OriginalSourceMarket xmlns="4873beb7-5857-4685-be1f-d57550cc96cc" xsi:nil="true"/>
    <TPInstallLocation xmlns="4873beb7-5857-4685-be1f-d57550cc96cc">{My Templates}</TPInstallLocation>
    <APDescription xmlns="4873beb7-5857-4685-be1f-d57550cc96cc" xsi:nil="true"/>
    <ContentItem xmlns="4873beb7-5857-4685-be1f-d57550cc96cc" xsi:nil="true"/>
    <ClipArtFilename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11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TimesCloned xmlns="4873beb7-5857-4685-be1f-d57550cc96cc" xsi:nil="true"/>
    <LastModifiedDateTime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2009-05-30T20:40:39+00:00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SubmitterId xmlns="4873beb7-5857-4685-be1f-d57550cc96cc" xsi:nil="true"/>
    <TPExecutable xmlns="4873beb7-5857-4685-be1f-d57550cc96cc" xsi:nil="true"/>
    <AssetType xmlns="4873beb7-5857-4685-be1f-d57550cc96cc">TP</AssetType>
    <BugNumber xmlns="4873beb7-5857-4685-be1f-d57550cc96cc">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TP010085199</AssetId>
    <TPApplication xmlns="4873beb7-5857-4685-be1f-d57550cc96cc">PowerPoint</TPApplication>
    <TPLaunchHelpLink xmlns="4873beb7-5857-4685-be1f-d57550cc96cc" xsi:nil="true"/>
    <IntlLocPriority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HandoffToMSDN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IntlLangReview xmlns="4873beb7-5857-4685-be1f-d57550cc96cc" xsi:nil="true"/>
    <UAProjectedTotalWords xmlns="4873beb7-5857-4685-be1f-d57550cc96cc" xsi:nil="true"/>
    <OutputCachingOn xmlns="4873beb7-5857-4685-be1f-d57550cc96cc">false</OutputCachingOn>
    <AverageRating xmlns="4873beb7-5857-4685-be1f-d57550cc96cc" xsi:nil="true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2003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116396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4E0A45-1CA0-4FA7-BE53-33DE30D42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6474A1-BCC0-4491-85A1-1FE2258C36F8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C30EB353-B075-4294-95C2-1EC6FDA8EA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 presentation</Template>
  <TotalTime>0</TotalTime>
  <Words>2103</Words>
  <Application>Microsoft Macintosh PowerPoint</Application>
  <PresentationFormat>On-screen Show (4:3)</PresentationFormat>
  <Paragraphs>219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Wingdings 2</vt:lpstr>
      <vt:lpstr>Trek</vt:lpstr>
      <vt:lpstr>Computer Science Program Overview</vt:lpstr>
      <vt:lpstr>LESSON SUMMARY – The BIG Picture</vt:lpstr>
      <vt:lpstr>CS Lesson 2: ALGORITHMS</vt:lpstr>
      <vt:lpstr>ACTIVITY: BUILD AIRPLANE</vt:lpstr>
      <vt:lpstr>ACTIVITY: BUILD AIRPLANE</vt:lpstr>
      <vt:lpstr>ACTIVITY: BUILD AIRPLANE</vt:lpstr>
      <vt:lpstr>ACTIVITY: TEACHER ROBOT</vt:lpstr>
      <vt:lpstr>ACTIVITY: TEACHER ROBOT</vt:lpstr>
      <vt:lpstr>DISCUSS: TEACHER ROBOT</vt:lpstr>
      <vt:lpstr>REPEAT.. REPEAT.. REPEAT.. </vt:lpstr>
      <vt:lpstr>COMPUTER TIME</vt:lpstr>
      <vt:lpstr>https://bit.ly/2ncCzcp</vt:lpstr>
      <vt:lpstr>https://bit.ly/2ncCzcp</vt:lpstr>
      <vt:lpstr>https://bit.ly/2ncCzcp</vt:lpstr>
      <vt:lpstr>https://bit.ly/2ncCzcp</vt:lpstr>
      <vt:lpstr>https://bit.ly/2ncCzcp</vt:lpstr>
      <vt:lpstr>https://bit.ly/2ncCzcp</vt:lpstr>
      <vt:lpstr>https://bit.ly/2ncCzcp</vt:lpstr>
      <vt:lpstr>KEEP ON BEE'ING AWESOME!</vt:lpstr>
      <vt:lpstr>WRAP-UP</vt:lpstr>
      <vt:lpstr>NEXT WEEK….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RESET - Week 2</dc:title>
  <dc:subject>RESET - Week 2</dc:subject>
  <dc:creator>Bill Mitchell</dc:creator>
  <cp:keywords/>
  <dc:description/>
  <cp:lastModifiedBy/>
  <cp:revision>1</cp:revision>
  <cp:lastPrinted>2018-01-07T01:22:08Z</cp:lastPrinted>
  <dcterms:created xsi:type="dcterms:W3CDTF">2017-09-21T17:32:27Z</dcterms:created>
  <dcterms:modified xsi:type="dcterms:W3CDTF">2019-10-03T13:26:02Z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419;#zpp140;#65;#zpp120;#79;#tpl120</vt:lpwstr>
  </property>
  <property fmtid="{D5CDD505-2E9C-101B-9397-08002B2CF9AE}" pid="8" name="PolicheckCounter">
    <vt:lpwstr>0</vt:lpwstr>
  </property>
  <property fmtid="{D5CDD505-2E9C-101B-9397-08002B2CF9AE}" pid="9" name="APTrustLevel">
    <vt:i4>1</vt:i4>
  </property>
</Properties>
</file>