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comments/comment7.xml" ContentType="application/vnd.openxmlformats-officedocument.presentationml.comments+xml"/>
  <Override PartName="/ppt/notesSlides/notesSlide9.xml" ContentType="application/vnd.openxmlformats-officedocument.presentationml.notesSlide+xml"/>
  <Override PartName="/ppt/comments/comment8.xml" ContentType="application/vnd.openxmlformats-officedocument.presentationml.comments+xml"/>
  <Override PartName="/ppt/notesSlides/notesSlide10.xml" ContentType="application/vnd.openxmlformats-officedocument.presentationml.notesSlide+xml"/>
  <Override PartName="/ppt/comments/comment9.xml" ContentType="application/vnd.openxmlformats-officedocument.presentationml.comments+xml"/>
  <Override PartName="/ppt/notesSlides/notesSlide11.xml" ContentType="application/vnd.openxmlformats-officedocument.presentationml.notesSlide+xml"/>
  <Override PartName="/ppt/comments/comment10.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2.xml" ContentType="application/vnd.openxmlformats-officedocument.presentationml.comments+xml"/>
  <Override PartName="/ppt/notesSlides/notesSlide26.xml" ContentType="application/vnd.openxmlformats-officedocument.presentationml.notesSlide+xml"/>
  <Override PartName="/ppt/comments/comment13.xml" ContentType="application/vnd.openxmlformats-officedocument.presentationml.comments+xml"/>
  <Override PartName="/ppt/notesSlides/notesSlide27.xml" ContentType="application/vnd.openxmlformats-officedocument.presentationml.notesSlide+xml"/>
  <Override PartName="/ppt/comments/comment14.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4" r:id="rId4"/>
  </p:sldMasterIdLst>
  <p:notesMasterIdLst>
    <p:notesMasterId r:id="rId34"/>
  </p:notesMasterIdLst>
  <p:handoutMasterIdLst>
    <p:handoutMasterId r:id="rId35"/>
  </p:handoutMasterIdLst>
  <p:sldIdLst>
    <p:sldId id="256" r:id="rId5"/>
    <p:sldId id="269" r:id="rId6"/>
    <p:sldId id="270" r:id="rId7"/>
    <p:sldId id="292" r:id="rId8"/>
    <p:sldId id="294" r:id="rId9"/>
    <p:sldId id="295" r:id="rId10"/>
    <p:sldId id="296" r:id="rId11"/>
    <p:sldId id="293" r:id="rId12"/>
    <p:sldId id="297" r:id="rId13"/>
    <p:sldId id="298" r:id="rId14"/>
    <p:sldId id="271" r:id="rId15"/>
    <p:sldId id="272" r:id="rId16"/>
    <p:sldId id="275" r:id="rId17"/>
    <p:sldId id="276" r:id="rId18"/>
    <p:sldId id="277" r:id="rId19"/>
    <p:sldId id="278" r:id="rId20"/>
    <p:sldId id="286" r:id="rId21"/>
    <p:sldId id="287" r:id="rId22"/>
    <p:sldId id="290" r:id="rId23"/>
    <p:sldId id="280" r:id="rId24"/>
    <p:sldId id="281" r:id="rId25"/>
    <p:sldId id="284" r:id="rId26"/>
    <p:sldId id="301" r:id="rId27"/>
    <p:sldId id="308" r:id="rId28"/>
    <p:sldId id="302" r:id="rId29"/>
    <p:sldId id="303" r:id="rId30"/>
    <p:sldId id="307" r:id="rId31"/>
    <p:sldId id="289" r:id="rId32"/>
    <p:sldId id="285" r:id="rId33"/>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jay Khurana" initials="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26262"/>
    <a:srgbClr val="FADA7A"/>
    <a:srgbClr val="FDF1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1401"/>
  </p:normalViewPr>
  <p:slideViewPr>
    <p:cSldViewPr>
      <p:cViewPr varScale="1">
        <p:scale>
          <a:sx n="68" d="100"/>
          <a:sy n="68" d="100"/>
        </p:scale>
        <p:origin x="1816" y="208"/>
      </p:cViewPr>
      <p:guideLst>
        <p:guide orient="horz" pos="2160"/>
        <p:guide pos="2880"/>
      </p:guideLst>
    </p:cSldViewPr>
  </p:slideViewPr>
  <p:outlineViewPr>
    <p:cViewPr>
      <p:scale>
        <a:sx n="1" d="1"/>
        <a:sy n="1" d="1"/>
      </p:scale>
      <p:origin x="0" y="0"/>
    </p:cViewPr>
  </p:outlineViewPr>
  <p:notesTextViewPr>
    <p:cViewPr>
      <p:scale>
        <a:sx n="100" d="100"/>
        <a:sy n="100" d="100"/>
      </p:scale>
      <p:origin x="0" y="0"/>
    </p:cViewPr>
  </p:notesTextViewPr>
  <p:notesViewPr>
    <p:cSldViewPr>
      <p:cViewPr varScale="1">
        <p:scale>
          <a:sx n="72" d="100"/>
          <a:sy n="72" d="100"/>
        </p:scale>
        <p:origin x="3592"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comments/comment10.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comments/comment12.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comments/comment13.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comments/comment14.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p>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a:lstStyle/>
          <a:p>
            <a:fld id="{03170175-C3ED-4C72-B085-79CCCD670CC9}" type="datetimeFigureOut">
              <a:rPr lang="en-US" smtClean="0"/>
              <a:pPr/>
              <a:t>6/11/20</a:t>
            </a:fld>
            <a:endParaRPr lang="en-US"/>
          </a:p>
        </p:txBody>
      </p:sp>
      <p:sp>
        <p:nvSpPr>
          <p:cNvPr id="4" name="Rectangle 4"/>
          <p:cNvSpPr>
            <a:spLocks noGrp="1"/>
          </p:cNvSpPr>
          <p:nvPr>
            <p:ph type="ftr" sz="quarter" idx="2"/>
          </p:nvPr>
        </p:nvSpPr>
        <p:spPr>
          <a:xfrm>
            <a:off x="0" y="8685213"/>
            <a:ext cx="2971800" cy="457200"/>
          </a:xfrm>
          <a:prstGeom prst="rect">
            <a:avLst/>
          </a:prstGeom>
        </p:spPr>
        <p:txBody>
          <a:bodyPr vert="horz"/>
          <a:lstStyle/>
          <a:p>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a:lstStyle/>
          <a:p>
            <a:fld id="{92977F1F-E40B-4E53-8E11-28ED506983A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p>
            <a:endParaRPr lang="en-US"/>
          </a:p>
        </p:txBody>
      </p:sp>
      <p:sp>
        <p:nvSpPr>
          <p:cNvPr id="3" name="Rectangle 3"/>
          <p:cNvSpPr>
            <a:spLocks noGrp="1"/>
          </p:cNvSpPr>
          <p:nvPr>
            <p:ph type="dt" idx="1"/>
          </p:nvPr>
        </p:nvSpPr>
        <p:spPr>
          <a:xfrm>
            <a:off x="3884613" y="0"/>
            <a:ext cx="2971800" cy="457200"/>
          </a:xfrm>
          <a:prstGeom prst="rect">
            <a:avLst/>
          </a:prstGeom>
        </p:spPr>
        <p:txBody>
          <a:bodyPr vert="horz"/>
          <a:lstStyle/>
          <a:p>
            <a:fld id="{2D9FB51A-E05F-4494-ADA5-A77EAE266FCF}" type="datetimeFigureOut">
              <a:rPr lang="en-US" smtClean="0"/>
              <a:pPr/>
              <a:t>6/11/20</a:t>
            </a:fld>
            <a:endParaRPr lang="en-US"/>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anchor="ctr"/>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vert="horz">
            <a:normAutofit/>
          </a:bodyPr>
          <a:lstStyle/>
          <a:p>
            <a:pPr lvl="0"/>
            <a:r>
              <a:rPr lang="en-US" noProof="1"/>
              <a:t>Click to edit Master text styles</a:t>
            </a:r>
            <a:endParaRPr lang="en-US"/>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a:lstStyle/>
          <a:p>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a:lstStyle/>
          <a:p>
            <a:fld id="{13CD1B0D-083E-4DA2-81AD-16B7E971189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code.org/educate/curriculum#philosophy" TargetMode="External"/><Relationship Id="rId3" Type="http://schemas.openxmlformats.org/officeDocument/2006/relationships/hyperlink" Target="http://www.csteachers.org/" TargetMode="External"/><Relationship Id="rId7" Type="http://schemas.openxmlformats.org/officeDocument/2006/relationships/hyperlink" Target="http://www.nextgenscience.org/next-generation-science-standard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corestandards.org/ELA-Literacy/" TargetMode="External"/><Relationship Id="rId5" Type="http://schemas.openxmlformats.org/officeDocument/2006/relationships/hyperlink" Target="http://www.corestandards.org/Math/" TargetMode="External"/><Relationship Id="rId4" Type="http://schemas.openxmlformats.org/officeDocument/2006/relationships/hyperlink" Target="http://www.iste.org/standards/standards-for-student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txBody>
          <a:bodyPr/>
          <a:lstStyle/>
          <a:p>
            <a:endParaRPr lang="en-US"/>
          </a:p>
        </p:txBody>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dt" idx="10"/>
          </p:nvPr>
        </p:nvSpPr>
        <p:spPr/>
        <p:txBody>
          <a:bodyPr/>
          <a:lstStyle/>
          <a:p>
            <a:fld id="{2D9FB51A-E05F-4494-ADA5-A77EAE266FCF}" type="datetimeFigureOut">
              <a:rPr lang="en-US" smtClean="0"/>
              <a:pPr/>
              <a:t>6/11/20</a:t>
            </a:fld>
            <a:endParaRPr lang="en-US"/>
          </a:p>
        </p:txBody>
      </p:sp>
      <p:sp>
        <p:nvSpPr>
          <p:cNvPr id="5" name="Rectangle 5"/>
          <p:cNvSpPr>
            <a:spLocks noGrp="1"/>
          </p:cNvSpPr>
          <p:nvPr>
            <p:ph type="ftr" sz="quarter" idx="11"/>
          </p:nvPr>
        </p:nvSpPr>
        <p:spPr/>
        <p:txBody>
          <a:bodyPr/>
          <a:lstStyle/>
          <a:p>
            <a:endParaRPr lang="en-US"/>
          </a:p>
        </p:txBody>
      </p:sp>
      <p:sp>
        <p:nvSpPr>
          <p:cNvPr id="6" name="Rectangle 6"/>
          <p:cNvSpPr>
            <a:spLocks noGrp="1"/>
          </p:cNvSpPr>
          <p:nvPr>
            <p:ph type="sldNum" sz="quarter" idx="12"/>
          </p:nvPr>
        </p:nvSpPr>
        <p:spPr/>
        <p:txBody>
          <a:bodyPr/>
          <a:lstStyle/>
          <a:p>
            <a:fld id="{13CD1B0D-083E-4DA2-81AD-16B7E971189E}" type="slidenum">
              <a:rPr lang="en-US" smtClean="0"/>
              <a:pPr/>
              <a:t>1</a:t>
            </a:fld>
            <a:endParaRPr lang="en-US"/>
          </a:p>
        </p:txBody>
      </p:sp>
      <p:sp>
        <p:nvSpPr>
          <p:cNvPr id="7" name="Rectangle 7"/>
          <p:cNvSpPr>
            <a:spLocks noGrp="1"/>
          </p:cNvSpPr>
          <p:nvPr>
            <p:ph type="hdr" sz="quarter" idx="13"/>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753078D-CD69-FB45-B2BE-DE7804FE2C09}" type="slidenum">
              <a:rPr lang="en-US" altLang="x-none" sz="1200"/>
              <a:pPr/>
              <a:t>10</a:t>
            </a:fld>
            <a:endParaRPr lang="en-US" altLang="x-none" sz="1200"/>
          </a:p>
        </p:txBody>
      </p:sp>
      <p:sp>
        <p:nvSpPr>
          <p:cNvPr id="60418"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normAutofit fontScale="92500" lnSpcReduction="20000"/>
          </a:bodyPr>
          <a:lstStyle/>
          <a:p>
            <a:pPr eaLnBrk="1" hangingPunct="1"/>
            <a:r>
              <a:rPr lang="en-US" altLang="x-none" sz="1200" b="0" i="0" kern="1200" dirty="0">
                <a:solidFill>
                  <a:schemeClr val="tx1"/>
                </a:solidFill>
                <a:effectLst/>
                <a:latin typeface="+mn-lt"/>
                <a:ea typeface="+mn-ea"/>
                <a:cs typeface="+mn-cs"/>
              </a:rPr>
              <a:t>Who has used a computer? Everyone right!</a:t>
            </a:r>
          </a:p>
          <a:p>
            <a:pPr eaLnBrk="1" hangingPunct="1"/>
            <a:r>
              <a:rPr lang="en-US" altLang="x-none" sz="1200" b="0" i="0" kern="1200" dirty="0">
                <a:solidFill>
                  <a:schemeClr val="tx1"/>
                </a:solidFill>
                <a:effectLst/>
                <a:latin typeface="+mn-lt"/>
                <a:ea typeface="+mn-ea"/>
                <a:cs typeface="+mn-cs"/>
              </a:rPr>
              <a:t>Who has used the Internet? What do you use it for? Searching, research, movies, games, </a:t>
            </a:r>
            <a:r>
              <a:rPr lang="en-US" altLang="x-none" sz="1200" b="0" i="0" kern="1200" dirty="0" err="1">
                <a:solidFill>
                  <a:schemeClr val="tx1"/>
                </a:solidFill>
                <a:effectLst/>
                <a:latin typeface="+mn-lt"/>
                <a:ea typeface="+mn-ea"/>
                <a:cs typeface="+mn-cs"/>
              </a:rPr>
              <a:t>youtube</a:t>
            </a:r>
            <a:r>
              <a:rPr lang="en-US" altLang="x-none" sz="1200" b="0" i="0" kern="1200" dirty="0">
                <a:solidFill>
                  <a:schemeClr val="tx1"/>
                </a:solidFill>
                <a:effectLst/>
                <a:latin typeface="+mn-lt"/>
                <a:ea typeface="+mn-ea"/>
                <a:cs typeface="+mn-cs"/>
              </a:rPr>
              <a:t> videos….</a:t>
            </a:r>
          </a:p>
          <a:p>
            <a:pPr eaLnBrk="1" hangingPunct="1"/>
            <a:endParaRPr lang="en-US" altLang="x-none" sz="1200" b="0" i="0" kern="1200" dirty="0">
              <a:solidFill>
                <a:schemeClr val="tx1"/>
              </a:solidFill>
              <a:effectLst/>
              <a:latin typeface="+mn-lt"/>
              <a:ea typeface="+mn-ea"/>
              <a:cs typeface="+mn-cs"/>
            </a:endParaRPr>
          </a:p>
          <a:p>
            <a:pPr eaLnBrk="1" hangingPunct="1"/>
            <a:r>
              <a:rPr lang="en-US" altLang="x-none" sz="1200" b="0" i="0" kern="1200" dirty="0">
                <a:solidFill>
                  <a:schemeClr val="tx1"/>
                </a:solidFill>
                <a:effectLst/>
                <a:latin typeface="+mn-lt"/>
                <a:ea typeface="+mn-ea"/>
                <a:cs typeface="+mn-cs"/>
              </a:rPr>
              <a:t>So we already know a lot about computers!!!</a:t>
            </a:r>
          </a:p>
          <a:p>
            <a:pPr eaLnBrk="1" hangingPunct="1"/>
            <a:endParaRPr lang="en-US" altLang="x-none" sz="1200" b="0" i="0" kern="1200" dirty="0">
              <a:solidFill>
                <a:schemeClr val="tx1"/>
              </a:solidFill>
              <a:effectLst/>
              <a:latin typeface="+mn-lt"/>
              <a:ea typeface="+mn-ea"/>
              <a:cs typeface="+mn-cs"/>
            </a:endParaRPr>
          </a:p>
          <a:p>
            <a:pPr eaLnBrk="1" hangingPunct="1"/>
            <a:r>
              <a:rPr lang="en-US" altLang="x-none" sz="1200" b="0" i="0" kern="1200" dirty="0">
                <a:solidFill>
                  <a:schemeClr val="tx1"/>
                </a:solidFill>
                <a:effectLst/>
                <a:latin typeface="+mn-lt"/>
                <a:ea typeface="+mn-ea"/>
                <a:cs typeface="+mn-cs"/>
              </a:rPr>
              <a:t>Today, we are going to do some coding activities to learn about how computers work and how we make it do what we want it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Students</a:t>
            </a:r>
            <a:r>
              <a:rPr lang="en-US" sz="1200" kern="1200" dirty="0">
                <a:solidFill>
                  <a:schemeClr val="tx1"/>
                </a:solidFill>
                <a:effectLst/>
                <a:latin typeface="+mn-lt"/>
                <a:ea typeface="+mn-ea"/>
                <a:cs typeface="+mn-cs"/>
              </a:rPr>
              <a:t> will do hands-on activities to learn how computer programmers think through problems. They’ll learn to follow and create algorithms, break big problems down into smaller ones, and persist when faced with challenges.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Ask your students what they did to get ready for school this morning.</a:t>
            </a:r>
          </a:p>
          <a:p>
            <a:pPr lvl="1"/>
            <a:r>
              <a:rPr lang="en-US" sz="1200" b="0" i="0" kern="1200" dirty="0">
                <a:solidFill>
                  <a:schemeClr val="tx1"/>
                </a:solidFill>
                <a:effectLst/>
                <a:latin typeface="+mn-lt"/>
                <a:ea typeface="+mn-ea"/>
                <a:cs typeface="+mn-cs"/>
              </a:rPr>
              <a:t>Write their answers on the board.</a:t>
            </a:r>
          </a:p>
          <a:p>
            <a:pPr lvl="1"/>
            <a:r>
              <a:rPr lang="en-US" sz="1200" b="0" i="0" kern="1200" dirty="0">
                <a:solidFill>
                  <a:schemeClr val="tx1"/>
                </a:solidFill>
                <a:effectLst/>
                <a:latin typeface="+mn-lt"/>
                <a:ea typeface="+mn-ea"/>
                <a:cs typeface="+mn-cs"/>
              </a:rPr>
              <a:t>If possible, put numbers next to their responses to indicate the order that they happen.</a:t>
            </a:r>
          </a:p>
          <a:p>
            <a:pPr lvl="2"/>
            <a:r>
              <a:rPr lang="en-US" sz="1200" b="0" i="0" kern="1200" dirty="0">
                <a:solidFill>
                  <a:schemeClr val="tx1"/>
                </a:solidFill>
                <a:effectLst/>
                <a:latin typeface="+mn-lt"/>
                <a:ea typeface="+mn-ea"/>
                <a:cs typeface="+mn-cs"/>
              </a:rPr>
              <a:t>If students give responses out of order, have them help you put them in some kind of logical order.</a:t>
            </a:r>
          </a:p>
          <a:p>
            <a:pPr lvl="2"/>
            <a:r>
              <a:rPr lang="en-US" sz="1200" b="0" i="0" kern="1200" dirty="0">
                <a:solidFill>
                  <a:schemeClr val="tx1"/>
                </a:solidFill>
                <a:effectLst/>
                <a:latin typeface="+mn-lt"/>
                <a:ea typeface="+mn-ea"/>
                <a:cs typeface="+mn-cs"/>
              </a:rPr>
              <a:t>Point out places where order matters and places where it doesn't.</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Introduce students to the idea that it is possible to create algorithms for the things that we do everyday.</a:t>
            </a:r>
          </a:p>
          <a:p>
            <a:pPr lvl="1"/>
            <a:r>
              <a:rPr lang="en-US" sz="1200" b="0" i="0" kern="1200">
                <a:solidFill>
                  <a:schemeClr val="tx1"/>
                </a:solidFill>
                <a:effectLst/>
                <a:latin typeface="+mn-lt"/>
                <a:ea typeface="+mn-ea"/>
                <a:cs typeface="+mn-cs"/>
              </a:rPr>
              <a:t>Give them a couple of examples, such as making breakfast, brushing teeth, and planting a flower. </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endParaRPr lang="en-US" altLang="x-none" dirty="0"/>
          </a:p>
        </p:txBody>
      </p:sp>
    </p:spTree>
    <p:extLst>
      <p:ext uri="{BB962C8B-B14F-4D97-AF65-F5344CB8AC3E}">
        <p14:creationId xmlns:p14="http://schemas.microsoft.com/office/powerpoint/2010/main" val="3458772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05EFC03-700D-7148-8962-570F685CBC12}" type="slidenum">
              <a:rPr lang="en-US" altLang="x-none" sz="1200"/>
              <a:pPr/>
              <a:t>11</a:t>
            </a:fld>
            <a:endParaRPr lang="en-US" altLang="x-none" sz="1200"/>
          </a:p>
        </p:txBody>
      </p:sp>
      <p:sp>
        <p:nvSpPr>
          <p:cNvPr id="60418"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r>
              <a:rPr lang="en-US" sz="1200" kern="1200" dirty="0">
                <a:solidFill>
                  <a:schemeClr val="tx1"/>
                </a:solidFill>
                <a:effectLst/>
                <a:latin typeface="+mn-lt"/>
                <a:ea typeface="+mn-ea"/>
                <a:cs typeface="+mn-cs"/>
              </a:rPr>
              <a:t>Develop Computational thinking (fundamental principles on which computers and networks operate) </a:t>
            </a:r>
          </a:p>
          <a:p>
            <a:r>
              <a:rPr lang="en-US" sz="1200" kern="1200" dirty="0">
                <a:solidFill>
                  <a:schemeClr val="tx1"/>
                </a:solidFill>
                <a:effectLst/>
                <a:latin typeface="+mn-lt"/>
                <a:ea typeface="+mn-ea"/>
                <a:cs typeface="+mn-cs"/>
              </a:rPr>
              <a:t>How can we store information in computers? </a:t>
            </a:r>
          </a:p>
          <a:p>
            <a:r>
              <a:rPr lang="en-US" sz="1200" kern="1200" dirty="0">
                <a:solidFill>
                  <a:schemeClr val="tx1"/>
                </a:solidFill>
                <a:effectLst/>
                <a:latin typeface="+mn-lt"/>
                <a:ea typeface="+mn-ea"/>
                <a:cs typeface="+mn-cs"/>
              </a:rPr>
              <a:t>What is the difference between data and information? </a:t>
            </a:r>
          </a:p>
          <a:p>
            <a:r>
              <a:rPr lang="en-US" sz="1200" kern="1200" dirty="0">
                <a:solidFill>
                  <a:schemeClr val="tx1"/>
                </a:solidFill>
                <a:effectLst/>
                <a:latin typeface="+mn-lt"/>
                <a:ea typeface="+mn-ea"/>
                <a:cs typeface="+mn-cs"/>
              </a:rPr>
              <a:t>How can numbers, letters, words and pictures be converted into zeros and ones? </a:t>
            </a:r>
          </a:p>
          <a:p>
            <a:r>
              <a:rPr lang="en-US" sz="1200" kern="1200" dirty="0">
                <a:solidFill>
                  <a:schemeClr val="tx1"/>
                </a:solidFill>
                <a:effectLst/>
                <a:latin typeface="+mn-lt"/>
                <a:ea typeface="+mn-ea"/>
                <a:cs typeface="+mn-cs"/>
              </a:rPr>
              <a:t>Algorithms and how they are used in Sorting networks to speed up computers </a:t>
            </a:r>
          </a:p>
          <a:p>
            <a:pPr eaLnBrk="1" hangingPunct="1"/>
            <a:endParaRPr lang="en-US" altLang="x-none" b="1" dirty="0"/>
          </a:p>
          <a:p>
            <a:pPr eaLnBrk="1" hangingPunct="1"/>
            <a:r>
              <a:rPr lang="en-US" altLang="x-none" b="1" dirty="0"/>
              <a:t>How can we store information in computers? </a:t>
            </a:r>
            <a:endParaRPr lang="en-US" altLang="x-none" dirty="0"/>
          </a:p>
          <a:p>
            <a:pPr eaLnBrk="1" hangingPunct="1"/>
            <a:r>
              <a:rPr lang="en-US" altLang="x-none" dirty="0"/>
              <a:t>The word computer comes from the Latin </a:t>
            </a:r>
            <a:r>
              <a:rPr lang="en-US" altLang="x-none" i="1" dirty="0" err="1"/>
              <a:t>computare</a:t>
            </a:r>
            <a:r>
              <a:rPr lang="en-US" altLang="x-none" dirty="0"/>
              <a:t>, which means to calculate or add together, but computers today are more than just giant calculators. They can be a library, help us to write, find information for us, play music and even show movies. So how do they store all this information? Believe it or not, the computer uses only two things: zero and one! </a:t>
            </a:r>
          </a:p>
          <a:p>
            <a:pPr eaLnBrk="1" hangingPunct="1"/>
            <a:r>
              <a:rPr lang="en-US" altLang="x-none" b="1" dirty="0"/>
              <a:t>What is the difference between data and information? </a:t>
            </a:r>
            <a:endParaRPr lang="en-US" altLang="x-none" dirty="0"/>
          </a:p>
          <a:p>
            <a:pPr eaLnBrk="1" hangingPunct="1"/>
            <a:r>
              <a:rPr lang="en-US" altLang="x-none" dirty="0"/>
              <a:t>Data is the raw material, the numbers that computers work with. A computer converts its data into information (words, numbers and pictures) that you and I can understand. </a:t>
            </a:r>
          </a:p>
          <a:p>
            <a:pPr eaLnBrk="1" hangingPunct="1"/>
            <a:r>
              <a:rPr lang="en-US" altLang="x-none" dirty="0"/>
              <a:t>Let’s learn about binary numbers!</a:t>
            </a:r>
          </a:p>
          <a:p>
            <a:pPr eaLnBrk="1" hangingPunct="1"/>
            <a:endParaRPr lang="en-US" altLang="x-none" dirty="0"/>
          </a:p>
          <a:p>
            <a:pPr eaLnBrk="1" hangingPunct="1"/>
            <a:endParaRPr lang="x-none" altLang="x-non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53541E3-C97B-0F4C-A385-FE02D1892693}" type="slidenum">
              <a:rPr lang="en-US" altLang="x-none" sz="1200"/>
              <a:pPr/>
              <a:t>12</a:t>
            </a:fld>
            <a:endParaRPr lang="en-US" altLang="x-none" sz="1200"/>
          </a:p>
        </p:txBody>
      </p:sp>
      <p:sp>
        <p:nvSpPr>
          <p:cNvPr id="61442"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x-none" dirty="0"/>
              <a:t>When a binary number card is </a:t>
            </a:r>
            <a:r>
              <a:rPr lang="en-US" altLang="x-none" b="1" dirty="0"/>
              <a:t>not</a:t>
            </a:r>
            <a:r>
              <a:rPr lang="en-US" altLang="x-none" dirty="0"/>
              <a:t> showing, it is represented by a zero. When it </a:t>
            </a:r>
            <a:r>
              <a:rPr lang="en-US" altLang="x-none" b="1" dirty="0"/>
              <a:t>is</a:t>
            </a:r>
            <a:r>
              <a:rPr lang="en-US" altLang="x-none" dirty="0"/>
              <a:t> showing, it is represented by a one. This is the binary number system (base 2). </a:t>
            </a:r>
          </a:p>
          <a:p>
            <a:pPr eaLnBrk="1" hangingPunct="1"/>
            <a:endParaRPr lang="x-none" altLang="x-none" dirty="0"/>
          </a:p>
          <a:p>
            <a:pPr eaLnBrk="1" hangingPunct="1"/>
            <a:endParaRPr lang="x-none" altLang="x-non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CE8FDBC-443D-784D-BBE6-E631C74EF07F}" type="slidenum">
              <a:rPr lang="en-US" altLang="x-none" sz="1200"/>
              <a:pPr/>
              <a:t>13</a:t>
            </a:fld>
            <a:endParaRPr lang="en-US" altLang="x-none" sz="1200"/>
          </a:p>
        </p:txBody>
      </p:sp>
      <p:sp>
        <p:nvSpPr>
          <p:cNvPr id="67586"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p:spPr>
        <p:txBody>
          <a:bodyPr/>
          <a:lstStyle/>
          <a:p>
            <a:pPr eaLnBrk="1" hangingPunct="1"/>
            <a:endParaRPr lang="x-none"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8D3B77C-323D-A04A-A31A-D7508D82E6E8}" type="slidenum">
              <a:rPr lang="en-US" altLang="x-none" sz="1200"/>
              <a:pPr/>
              <a:t>14</a:t>
            </a:fld>
            <a:endParaRPr lang="en-US" altLang="x-none" sz="1200"/>
          </a:p>
        </p:txBody>
      </p:sp>
      <p:sp>
        <p:nvSpPr>
          <p:cNvPr id="69634"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p:spPr>
        <p:txBody>
          <a:bodyPr/>
          <a:lstStyle/>
          <a:p>
            <a:pPr eaLnBrk="1" hangingPunct="1"/>
            <a:endParaRPr lang="x-none"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FB4F5D9-2230-9D4A-89C9-5999B3DABEDE}" type="slidenum">
              <a:rPr lang="en-US" altLang="x-none" sz="1200"/>
              <a:pPr/>
              <a:t>15</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348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dirty="0"/>
              <a:t>Algorithms – Putting Computers to work</a:t>
            </a:r>
          </a:p>
          <a:p>
            <a:pPr eaLnBrk="1" hangingPunct="1"/>
            <a:r>
              <a:rPr lang="en-US" altLang="x-none" dirty="0"/>
              <a:t>Computers operate by following a list of instructions set for them. These instructions enable them to sort, find and send information. To do these things as quickly as possible, you need good methods for finding things in large collections of data, and for sending information through networks. </a:t>
            </a:r>
          </a:p>
          <a:p>
            <a:pPr eaLnBrk="1" hangingPunct="1"/>
            <a:r>
              <a:rPr lang="en-US" altLang="x-none" dirty="0"/>
              <a:t>An </a:t>
            </a:r>
            <a:r>
              <a:rPr lang="en-US" altLang="x-none" i="1" dirty="0"/>
              <a:t>algorithm </a:t>
            </a:r>
            <a:r>
              <a:rPr lang="en-US" altLang="x-none" dirty="0"/>
              <a:t>is a set of instructions for completing a task. The idea of an algorithm is central to computer science. Algorithms are how we get computers to solve problems. Some algorithms are faster than others, and many of the algorithms that have been discovered have made it possible to solve problems that previously took an infeasible length of time—for example, finding millions of digits in pi, or all pages that contain your name on the World-Wide Web, or finding out the best way to pack parcels into a container, or finding out whether or not very large (100-digit) numbers are prime. </a:t>
            </a:r>
          </a:p>
          <a:p>
            <a:pPr eaLnBrk="1" hangingPunct="1"/>
            <a:endParaRPr lang="en-US" altLang="x-none" dirty="0"/>
          </a:p>
          <a:p>
            <a:pPr eaLnBrk="1" hangingPunct="1"/>
            <a:endParaRPr lang="x-none" altLang="x-non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08F2475-9AD4-4C46-8AA0-6995B40715FF}" type="slidenum">
              <a:rPr lang="en-US" altLang="x-none" sz="1200"/>
              <a:pPr/>
              <a:t>16</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a:solidFill>
                  <a:schemeClr val="tx1"/>
                </a:solidFill>
                <a:effectLst/>
                <a:latin typeface="+mn-lt"/>
                <a:ea typeface="+mn-ea"/>
                <a:cs typeface="+mn-cs"/>
              </a:rPr>
              <a:t>Directions: Cut out the steps for making a paper airplane from the worksheet provided in the resources. </a:t>
            </a:r>
          </a:p>
          <a:p>
            <a:r>
              <a:rPr lang="en-US" sz="1200" kern="1200" dirty="0">
                <a:solidFill>
                  <a:schemeClr val="tx1"/>
                </a:solidFill>
                <a:effectLst/>
                <a:latin typeface="+mn-lt"/>
                <a:ea typeface="+mn-ea"/>
                <a:cs typeface="+mn-cs"/>
              </a:rPr>
              <a:t>Work together to choose the six correct steps from the nine total options. </a:t>
            </a:r>
          </a:p>
          <a:p>
            <a:r>
              <a:rPr lang="en-US" sz="1200" kern="1200" dirty="0">
                <a:solidFill>
                  <a:schemeClr val="tx1"/>
                </a:solidFill>
                <a:effectLst/>
                <a:latin typeface="+mn-lt"/>
                <a:ea typeface="+mn-ea"/>
                <a:cs typeface="+mn-cs"/>
              </a:rPr>
              <a:t>Glue the six correct steps, in order, onto a separate piece of paper. </a:t>
            </a:r>
          </a:p>
          <a:p>
            <a:r>
              <a:rPr lang="en-US" sz="1200" kern="1200" dirty="0">
                <a:solidFill>
                  <a:schemeClr val="tx1"/>
                </a:solidFill>
                <a:effectLst/>
                <a:latin typeface="+mn-lt"/>
                <a:ea typeface="+mn-ea"/>
                <a:cs typeface="+mn-cs"/>
              </a:rPr>
              <a:t>Trade the finished algorithm with another person or group and let them use it to make their plane! </a:t>
            </a:r>
          </a:p>
          <a:p>
            <a:pPr eaLnBrk="1" hangingPunct="1"/>
            <a:endParaRPr lang="x-none" altLang="x-non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5759B2-86EF-E047-972B-8217BA2EB5BC}" type="slidenum">
              <a:rPr lang="en-US" altLang="x-none" sz="1200"/>
              <a:pPr/>
              <a:t>17</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dirty="0"/>
          </a:p>
        </p:txBody>
      </p:sp>
    </p:spTree>
    <p:extLst>
      <p:ext uri="{BB962C8B-B14F-4D97-AF65-F5344CB8AC3E}">
        <p14:creationId xmlns:p14="http://schemas.microsoft.com/office/powerpoint/2010/main" val="1850294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18</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p>
        </p:txBody>
      </p:sp>
    </p:spTree>
    <p:extLst>
      <p:ext uri="{BB962C8B-B14F-4D97-AF65-F5344CB8AC3E}">
        <p14:creationId xmlns:p14="http://schemas.microsoft.com/office/powerpoint/2010/main" val="1563368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87EB593-2AE4-3447-8A23-DE2DE636756D}" type="slidenum">
              <a:rPr lang="en-US" altLang="x-none" sz="1200"/>
              <a:pPr/>
              <a:t>19</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0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lvl="0"/>
            <a:r>
              <a:rPr lang="en-US" sz="1200" kern="1200" dirty="0">
                <a:solidFill>
                  <a:schemeClr val="tx1"/>
                </a:solidFill>
                <a:effectLst/>
                <a:latin typeface="+mn-lt"/>
                <a:ea typeface="+mn-ea"/>
                <a:cs typeface="+mn-cs"/>
              </a:rPr>
              <a:t>Students need a computer or tablet with Internet connection. </a:t>
            </a:r>
          </a:p>
          <a:p>
            <a:pPr lvl="0"/>
            <a:r>
              <a:rPr lang="en-US" sz="1200" kern="1200" dirty="0">
                <a:solidFill>
                  <a:schemeClr val="tx1"/>
                </a:solidFill>
                <a:effectLst/>
                <a:latin typeface="+mn-lt"/>
                <a:ea typeface="+mn-ea"/>
                <a:cs typeface="+mn-cs"/>
              </a:rPr>
              <a:t>Students need accounts for SCRATCH. Instructor needs Teacher account and student accounts can be established under Teacher account. Accounts can be obtained at SCRATCH.MIT.EDU</a:t>
            </a:r>
          </a:p>
          <a:p>
            <a:pPr eaLnBrk="1" hangingPunct="1"/>
            <a:endParaRPr lang="x-none" altLang="x-none" dirty="0"/>
          </a:p>
        </p:txBody>
      </p:sp>
    </p:spTree>
    <p:extLst>
      <p:ext uri="{BB962C8B-B14F-4D97-AF65-F5344CB8AC3E}">
        <p14:creationId xmlns:p14="http://schemas.microsoft.com/office/powerpoint/2010/main" val="166540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753078D-CD69-FB45-B2BE-DE7804FE2C09}" type="slidenum">
              <a:rPr lang="en-US" altLang="x-none" sz="1200"/>
              <a:pPr/>
              <a:t>2</a:t>
            </a:fld>
            <a:endParaRPr lang="en-US" altLang="x-none" sz="1200"/>
          </a:p>
        </p:txBody>
      </p:sp>
      <p:sp>
        <p:nvSpPr>
          <p:cNvPr id="60418"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lstStyle/>
          <a:p>
            <a:pPr eaLnBrk="1" hangingPunct="1"/>
            <a:r>
              <a:rPr lang="en-US" altLang="x-none" dirty="0"/>
              <a:t>CS</a:t>
            </a:r>
            <a:r>
              <a:rPr lang="en-US" altLang="x-none" baseline="0" dirty="0"/>
              <a:t> Unplugged – Computer Science without a computer</a:t>
            </a:r>
          </a:p>
          <a:p>
            <a:pPr eaLnBrk="1" hangingPunct="1"/>
            <a:r>
              <a:rPr lang="en-US" altLang="x-none" baseline="0" dirty="0"/>
              <a:t>Computational Thinking - </a:t>
            </a:r>
            <a:r>
              <a:rPr lang="en-US" sz="1200" b="0" i="0" kern="1200" dirty="0">
                <a:solidFill>
                  <a:schemeClr val="tx1"/>
                </a:solidFill>
                <a:effectLst/>
                <a:latin typeface="+mn-lt"/>
                <a:ea typeface="+mn-ea"/>
                <a:cs typeface="+mn-cs"/>
              </a:rPr>
              <a:t>introduce students to Computational Thinking through concepts such as </a:t>
            </a:r>
            <a:r>
              <a:rPr lang="en-US" sz="1200" b="0" i="0" u="none" strike="noStrike" kern="1200" dirty="0">
                <a:solidFill>
                  <a:schemeClr val="tx1"/>
                </a:solidFill>
                <a:effectLst/>
                <a:latin typeface="+mn-lt"/>
                <a:ea typeface="+mn-ea"/>
                <a:cs typeface="+mn-cs"/>
              </a:rPr>
              <a:t>binary</a:t>
            </a:r>
            <a:r>
              <a:rPr lang="en-US" sz="1200" b="0" i="0" u="none" strike="noStrike" kern="1200" baseline="0" dirty="0">
                <a:solidFill>
                  <a:schemeClr val="tx1"/>
                </a:solidFill>
                <a:effectLst/>
                <a:latin typeface="+mn-lt"/>
                <a:ea typeface="+mn-ea"/>
                <a:cs typeface="+mn-cs"/>
              </a:rPr>
              <a:t> numbers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algorithms</a:t>
            </a:r>
            <a:r>
              <a:rPr lang="en-US" sz="1200" b="0" i="0" u="none" strike="noStrike" kern="1200" baseline="0" dirty="0">
                <a:solidFill>
                  <a:schemeClr val="tx1"/>
                </a:solidFill>
                <a:effectLst/>
                <a:latin typeface="+mn-lt"/>
                <a:ea typeface="+mn-ea"/>
                <a:cs typeface="+mn-cs"/>
              </a:rPr>
              <a:t> etc.</a:t>
            </a:r>
            <a:r>
              <a:rPr lang="en-US" sz="1200" b="0" i="0" kern="1200" dirty="0">
                <a:solidFill>
                  <a:schemeClr val="tx1"/>
                </a:solidFill>
                <a:effectLst/>
                <a:latin typeface="+mn-lt"/>
                <a:ea typeface="+mn-ea"/>
                <a:cs typeface="+mn-cs"/>
              </a:rPr>
              <a:t> separated from the distractions and technical details of having to use computers.</a:t>
            </a:r>
            <a:endParaRPr lang="en-US" altLang="x-none" dirty="0"/>
          </a:p>
          <a:p>
            <a:pPr eaLnBrk="1" hangingPunct="1"/>
            <a:endParaRPr lang="x-none" altLang="x-non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87EB593-2AE4-3447-8A23-DE2DE636756D}" type="slidenum">
              <a:rPr lang="en-US" altLang="x-none" sz="1200"/>
              <a:pPr/>
              <a:t>20</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0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lvl="0"/>
            <a:r>
              <a:rPr lang="en-US" sz="1200" kern="1200" dirty="0">
                <a:solidFill>
                  <a:schemeClr val="tx1"/>
                </a:solidFill>
                <a:effectLst/>
                <a:latin typeface="+mn-lt"/>
                <a:ea typeface="+mn-ea"/>
                <a:cs typeface="+mn-cs"/>
              </a:rPr>
              <a:t>Students need a computer or tablet with Internet connection. </a:t>
            </a:r>
          </a:p>
          <a:p>
            <a:pPr lvl="0"/>
            <a:r>
              <a:rPr lang="en-US" sz="1200" kern="1200" dirty="0">
                <a:solidFill>
                  <a:schemeClr val="tx1"/>
                </a:solidFill>
                <a:effectLst/>
                <a:latin typeface="+mn-lt"/>
                <a:ea typeface="+mn-ea"/>
                <a:cs typeface="+mn-cs"/>
              </a:rPr>
              <a:t>Students need accounts for SCRATCH. Instructor needs Teacher account and student accounts can be established under Teacher account. Accounts can be obtained at SCRATCH.MIT.EDU</a:t>
            </a:r>
          </a:p>
          <a:p>
            <a:pPr eaLnBrk="1" hangingPunct="1"/>
            <a:endParaRPr lang="x-none" altLang="x-non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D041E8E-183E-A044-8B11-5C599B22112A}" type="slidenum">
              <a:rPr lang="en-US" altLang="x-none" sz="1200"/>
              <a:pPr/>
              <a:t>21</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9363244-F5EA-F148-8D94-765C6F886BD5}" type="slidenum">
              <a:rPr lang="en-US" altLang="x-none" sz="1200"/>
              <a:pPr/>
              <a:t>22</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9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A997D01-33EE-DF46-AD78-4AFEF297B68C}" type="slidenum">
              <a:rPr lang="en-US" altLang="x-none" sz="1200"/>
              <a:pPr/>
              <a:t>23</a:t>
            </a:fld>
            <a:endParaRPr lang="en-US" altLang="x-none" sz="1200"/>
          </a:p>
        </p:txBody>
      </p:sp>
      <p:sp>
        <p:nvSpPr>
          <p:cNvPr id="60418"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pPr eaLnBrk="1" hangingPunct="1"/>
            <a:r>
              <a:rPr lang="en-US" altLang="x-none" dirty="0"/>
              <a:t>6</a:t>
            </a:r>
            <a:r>
              <a:rPr lang="en-US" altLang="x-none" baseline="0" dirty="0"/>
              <a:t> Lessons – 3 taught through games and activities, 3 hands-on programming using SCRATCH</a:t>
            </a:r>
          </a:p>
          <a:p>
            <a:pPr eaLnBrk="1" hangingPunct="1"/>
            <a:r>
              <a:rPr lang="en-US" altLang="x-none" baseline="0" dirty="0"/>
              <a:t>Audience: 2</a:t>
            </a:r>
            <a:r>
              <a:rPr lang="en-US" altLang="x-none" baseline="30000" dirty="0"/>
              <a:t>nd</a:t>
            </a:r>
            <a:r>
              <a:rPr lang="en-US" altLang="x-none" baseline="0" dirty="0"/>
              <a:t> grade students at Harmony DC Public Charter School</a:t>
            </a:r>
          </a:p>
          <a:p>
            <a:pPr eaLnBrk="1" hangingPunct="1"/>
            <a:endParaRPr lang="en-US" altLang="x-none" dirty="0"/>
          </a:p>
          <a:p>
            <a:pPr eaLnBrk="1" hangingPunct="1"/>
            <a:endParaRPr lang="x-none" altLang="x-none" dirty="0"/>
          </a:p>
        </p:txBody>
      </p:sp>
    </p:spTree>
    <p:extLst>
      <p:ext uri="{BB962C8B-B14F-4D97-AF65-F5344CB8AC3E}">
        <p14:creationId xmlns:p14="http://schemas.microsoft.com/office/powerpoint/2010/main" val="1038938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87EB593-2AE4-3447-8A23-DE2DE636756D}" type="slidenum">
              <a:rPr lang="en-US" altLang="x-none" sz="1200"/>
              <a:pPr/>
              <a:t>24</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0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lvl="0"/>
            <a:r>
              <a:rPr lang="en-US" sz="1200" kern="1200" dirty="0">
                <a:solidFill>
                  <a:schemeClr val="tx1"/>
                </a:solidFill>
                <a:effectLst/>
                <a:latin typeface="+mn-lt"/>
                <a:ea typeface="+mn-ea"/>
                <a:cs typeface="+mn-cs"/>
              </a:rPr>
              <a:t>Students need a computer or tablet with Internet connection. </a:t>
            </a:r>
          </a:p>
          <a:p>
            <a:pPr lvl="0"/>
            <a:r>
              <a:rPr lang="en-US" sz="1200" kern="1200" dirty="0">
                <a:solidFill>
                  <a:schemeClr val="tx1"/>
                </a:solidFill>
                <a:effectLst/>
                <a:latin typeface="+mn-lt"/>
                <a:ea typeface="+mn-ea"/>
                <a:cs typeface="+mn-cs"/>
              </a:rPr>
              <a:t>Students need accounts for SCRATCH. Instructor needs Teacher account and student accounts can be established under Teacher account. Accounts can be obtained at SCRATCH.MIT.EDU</a:t>
            </a:r>
          </a:p>
          <a:p>
            <a:pPr eaLnBrk="1" hangingPunct="1"/>
            <a:endParaRPr lang="x-none" altLang="x-none" dirty="0"/>
          </a:p>
        </p:txBody>
      </p:sp>
    </p:spTree>
    <p:extLst>
      <p:ext uri="{BB962C8B-B14F-4D97-AF65-F5344CB8AC3E}">
        <p14:creationId xmlns:p14="http://schemas.microsoft.com/office/powerpoint/2010/main" val="1134429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753078D-CD69-FB45-B2BE-DE7804FE2C09}" type="slidenum">
              <a:rPr lang="en-US" altLang="x-none" sz="1200"/>
              <a:pPr/>
              <a:t>25</a:t>
            </a:fld>
            <a:endParaRPr lang="en-US" altLang="x-none" sz="1200"/>
          </a:p>
        </p:txBody>
      </p:sp>
      <p:sp>
        <p:nvSpPr>
          <p:cNvPr id="60418"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x-none" sz="1200" dirty="0"/>
              <a:t>….is about recognizing a problem that needs to be solved, or recognizing something needs improving and then building a tool to solve it.</a:t>
            </a:r>
          </a:p>
          <a:p>
            <a:pPr eaLnBrk="1" hangingPunct="1"/>
            <a:endParaRPr lang="en-US" sz="1200" b="0" i="0" kern="1200" dirty="0">
              <a:solidFill>
                <a:schemeClr val="tx1"/>
              </a:solidFill>
              <a:effectLst/>
              <a:latin typeface="+mn-lt"/>
              <a:ea typeface="+mn-ea"/>
              <a:cs typeface="+mn-cs"/>
            </a:endParaRPr>
          </a:p>
          <a:p>
            <a:pPr eaLnBrk="1" hangingPunct="1"/>
            <a:r>
              <a:rPr lang="en-US" sz="1200" b="0" i="0" kern="1200" dirty="0">
                <a:solidFill>
                  <a:schemeClr val="tx1"/>
                </a:solidFill>
                <a:effectLst/>
                <a:latin typeface="+mn-lt"/>
                <a:ea typeface="+mn-ea"/>
                <a:cs typeface="+mn-cs"/>
              </a:rPr>
              <a:t>Disaster Relief- Send drones in to assess damage. Disaster In March 2011, a powerful earthquake caused a tsunami to hit Japan, resulting in severe damage to the Fukushima Daiichi nuclear plant. The damage led to a full-scale evacuation because of the amount of dangerous nuclear material that was released. Drones were deployed in the air and on the ground at the first possible instance to assess the extent of the destruction.</a:t>
            </a:r>
          </a:p>
          <a:p>
            <a:pPr eaLnBrk="1" hangingPunct="1"/>
            <a:endParaRPr lang="en-US" sz="1200" b="0" i="0" kern="1200" dirty="0">
              <a:solidFill>
                <a:schemeClr val="tx1"/>
              </a:solidFill>
              <a:effectLst/>
              <a:latin typeface="+mn-lt"/>
              <a:ea typeface="+mn-ea"/>
              <a:cs typeface="+mn-cs"/>
            </a:endParaRPr>
          </a:p>
          <a:p>
            <a:pPr eaLnBrk="1" hangingPunct="1"/>
            <a:r>
              <a:rPr lang="en-US" sz="1200" b="0" i="0" kern="1200" dirty="0">
                <a:solidFill>
                  <a:schemeClr val="tx1"/>
                </a:solidFill>
                <a:effectLst/>
                <a:latin typeface="+mn-lt"/>
                <a:ea typeface="+mn-ea"/>
                <a:cs typeface="+mn-cs"/>
              </a:rPr>
              <a:t>The area is largely inaccessible due to damaged roadways and bridges, but drone footage shows a startling bird's-eye glimpse of the destruction Michael caused when it made landfall near Mexico Beach</a:t>
            </a:r>
          </a:p>
          <a:p>
            <a:pPr eaLnBrk="1" hangingPunct="1"/>
            <a:endParaRPr lang="en-US" sz="1200" b="0" i="0" kern="1200" dirty="0">
              <a:solidFill>
                <a:schemeClr val="tx1"/>
              </a:solidFill>
              <a:effectLst/>
              <a:latin typeface="+mn-lt"/>
              <a:ea typeface="+mn-ea"/>
              <a:cs typeface="+mn-cs"/>
            </a:endParaRPr>
          </a:p>
          <a:p>
            <a:pPr eaLnBrk="1" hangingPunct="1"/>
            <a:r>
              <a:rPr lang="en-US" sz="1200" b="0" i="0" kern="1200" dirty="0">
                <a:solidFill>
                  <a:schemeClr val="tx1"/>
                </a:solidFill>
                <a:effectLst/>
                <a:latin typeface="+mn-lt"/>
                <a:ea typeface="+mn-ea"/>
                <a:cs typeface="+mn-cs"/>
              </a:rPr>
              <a:t>What are some other examples?? Everyday examples….making information more accessible, the Internet. Being able to communicate while traveling or while moving – the mobile/cell phone.</a:t>
            </a:r>
          </a:p>
          <a:p>
            <a:pPr eaLnBrk="1" hangingPunct="1"/>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you own area of interest:</a:t>
            </a:r>
          </a:p>
          <a:p>
            <a:pPr lvl="0"/>
            <a:r>
              <a:rPr lang="en-US" sz="1200" kern="1200" dirty="0">
                <a:solidFill>
                  <a:schemeClr val="tx1"/>
                </a:solidFill>
                <a:effectLst/>
                <a:latin typeface="+mn-lt"/>
                <a:ea typeface="+mn-ea"/>
                <a:cs typeface="+mn-cs"/>
              </a:rPr>
              <a:t>1. Identify some way that technology is used with, or affects that thing</a:t>
            </a:r>
          </a:p>
          <a:p>
            <a:pPr eaLnBrk="1" hangingPunct="1"/>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Can you make a suggestion for either: </a:t>
            </a:r>
            <a:r>
              <a:rPr lang="en-US" sz="1200" b="1" kern="1200" dirty="0" err="1">
                <a:solidFill>
                  <a:schemeClr val="tx1"/>
                </a:solidFill>
                <a:effectLst/>
                <a:latin typeface="+mn-lt"/>
                <a:ea typeface="+mn-ea"/>
                <a:cs typeface="+mn-cs"/>
              </a:rPr>
              <a:t>i</a:t>
            </a:r>
            <a:r>
              <a:rPr lang="en-US" sz="1200" b="1" kern="1200" dirty="0">
                <a:solidFill>
                  <a:schemeClr val="tx1"/>
                </a:solidFill>
                <a:effectLst/>
                <a:latin typeface="+mn-lt"/>
                <a:ea typeface="+mn-ea"/>
                <a:cs typeface="+mn-cs"/>
              </a:rPr>
              <a:t>) a way that technology might be improved to make it better, faster, easier to use ii) a creative or innovative new technology might help solve some problem within that area, or at least make better?</a:t>
            </a:r>
            <a:endParaRPr lang="en-US" sz="1200" kern="1200" dirty="0">
              <a:solidFill>
                <a:schemeClr val="tx1"/>
              </a:solidFill>
              <a:effectLst/>
              <a:latin typeface="+mn-lt"/>
              <a:ea typeface="+mn-ea"/>
              <a:cs typeface="+mn-cs"/>
            </a:endParaRPr>
          </a:p>
          <a:p>
            <a:pPr eaLnBrk="1" hangingPunct="1"/>
            <a:endParaRPr lang="en-US" sz="1200" b="0" i="0" kern="1200" dirty="0">
              <a:solidFill>
                <a:schemeClr val="tx1"/>
              </a:solidFill>
              <a:effectLst/>
              <a:latin typeface="+mn-lt"/>
              <a:ea typeface="+mn-ea"/>
              <a:cs typeface="+mn-cs"/>
            </a:endParaRPr>
          </a:p>
          <a:p>
            <a:pPr eaLnBrk="1" hangingPunct="1"/>
            <a:endParaRPr lang="en-US" sz="1200" b="0" i="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Be on the lookout, to be alert, for where and how computer science &amp; technology affects or impacts the things you care about, the things you know a lot about. Whatever it is you want to do in your life, it’s pretty likely that technology affects it in some way, or that some technological innovation is called for.</a:t>
            </a:r>
            <a:endParaRPr lang="en-US" sz="1200" b="0" i="0" kern="1200" dirty="0">
              <a:solidFill>
                <a:schemeClr val="tx1"/>
              </a:solidFill>
              <a:effectLst/>
              <a:latin typeface="+mn-lt"/>
              <a:ea typeface="+mn-ea"/>
              <a:cs typeface="+mn-cs"/>
            </a:endParaRPr>
          </a:p>
          <a:p>
            <a:pPr eaLnBrk="1" hangingPunct="1"/>
            <a:endParaRPr lang="x-none" altLang="x-none" dirty="0"/>
          </a:p>
        </p:txBody>
      </p:sp>
    </p:spTree>
    <p:extLst>
      <p:ext uri="{BB962C8B-B14F-4D97-AF65-F5344CB8AC3E}">
        <p14:creationId xmlns:p14="http://schemas.microsoft.com/office/powerpoint/2010/main" val="1433171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753078D-CD69-FB45-B2BE-DE7804FE2C09}" type="slidenum">
              <a:rPr lang="en-US" altLang="x-none" sz="1200"/>
              <a:pPr/>
              <a:t>26</a:t>
            </a:fld>
            <a:endParaRPr lang="en-US" altLang="x-none" sz="1200"/>
          </a:p>
        </p:txBody>
      </p:sp>
      <p:sp>
        <p:nvSpPr>
          <p:cNvPr id="60418"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normAutofit fontScale="25000" lnSpcReduction="20000"/>
          </a:bodyPr>
          <a:lstStyle/>
          <a:p>
            <a:pPr eaLnBrk="1" hangingPunct="1"/>
            <a:r>
              <a:rPr lang="en-US" sz="1200" b="0" i="0" kern="1200" dirty="0">
                <a:solidFill>
                  <a:schemeClr val="tx1"/>
                </a:solidFill>
                <a:effectLst/>
                <a:latin typeface="+mn-lt"/>
                <a:ea typeface="+mn-ea"/>
                <a:cs typeface="+mn-cs"/>
              </a:rPr>
              <a:t>Whatever your passion or interest is, computers and technology can help you….for example, if you are interested in art  or music or sports, CAD and creative software packages will help you optimize your work.</a:t>
            </a:r>
          </a:p>
          <a:p>
            <a:pPr marL="558800" indent="-558800"/>
            <a:r>
              <a:rPr lang="en-US" dirty="0"/>
              <a:t>Medical &amp; Science</a:t>
            </a:r>
          </a:p>
          <a:p>
            <a:pPr marL="558800" indent="-558800"/>
            <a:r>
              <a:rPr lang="en-US" dirty="0"/>
              <a:t>Online patient portal</a:t>
            </a:r>
          </a:p>
          <a:p>
            <a:pPr marL="1117600" lvl="1" indent="-558800"/>
            <a:r>
              <a:rPr lang="en-US" dirty="0"/>
              <a:t>Scheduling</a:t>
            </a:r>
          </a:p>
          <a:p>
            <a:pPr marL="1117600" lvl="1" indent="-558800"/>
            <a:r>
              <a:rPr lang="en-US" dirty="0"/>
              <a:t>View records</a:t>
            </a:r>
          </a:p>
          <a:p>
            <a:pPr marL="558800" indent="-558800"/>
            <a:r>
              <a:rPr lang="en-US" dirty="0"/>
              <a:t>Online science courses</a:t>
            </a:r>
          </a:p>
          <a:p>
            <a:pPr marL="558800" indent="-558800"/>
            <a:r>
              <a:rPr lang="en-US" dirty="0"/>
              <a:t>Research work</a:t>
            </a:r>
          </a:p>
          <a:p>
            <a:pPr marL="558800" indent="-558800"/>
            <a:r>
              <a:rPr lang="en-US" dirty="0"/>
              <a:t>MUSIC</a:t>
            </a:r>
          </a:p>
          <a:p>
            <a:pPr marL="661736" indent="-661736">
              <a:spcBef>
                <a:spcPts val="4500"/>
              </a:spcBef>
              <a:defRPr sz="4500"/>
            </a:pPr>
            <a:r>
              <a:rPr lang="en-US" dirty="0"/>
              <a:t>Online tutorials</a:t>
            </a:r>
          </a:p>
          <a:p>
            <a:pPr marL="661736" indent="-661736">
              <a:spcBef>
                <a:spcPts val="4500"/>
              </a:spcBef>
              <a:defRPr sz="4500"/>
            </a:pPr>
            <a:r>
              <a:rPr lang="en-US" dirty="0"/>
              <a:t>Online music sheets</a:t>
            </a:r>
          </a:p>
          <a:p>
            <a:pPr marL="661736" indent="-661736">
              <a:spcBef>
                <a:spcPts val="4500"/>
              </a:spcBef>
              <a:defRPr sz="4500"/>
            </a:pPr>
            <a:r>
              <a:rPr lang="en-US" dirty="0"/>
              <a:t>Creative software</a:t>
            </a:r>
          </a:p>
          <a:p>
            <a:pPr marL="1220536" lvl="1" indent="-661736">
              <a:spcBef>
                <a:spcPts val="4500"/>
              </a:spcBef>
              <a:defRPr sz="4000"/>
            </a:pPr>
            <a:r>
              <a:rPr lang="en-US" dirty="0"/>
              <a:t>GarageBand</a:t>
            </a:r>
          </a:p>
          <a:p>
            <a:pPr marL="661736" indent="-661736">
              <a:spcBef>
                <a:spcPts val="4500"/>
              </a:spcBef>
              <a:defRPr sz="4500"/>
            </a:pPr>
            <a:r>
              <a:rPr lang="en-US" dirty="0"/>
              <a:t>And more …</a:t>
            </a:r>
          </a:p>
          <a:p>
            <a:pPr marL="661736" indent="-661736">
              <a:spcBef>
                <a:spcPts val="4500"/>
              </a:spcBef>
              <a:defRPr sz="4500"/>
            </a:pPr>
            <a:endParaRPr lang="en-US" dirty="0"/>
          </a:p>
          <a:p>
            <a:pPr marL="661736" indent="-661736">
              <a:spcBef>
                <a:spcPts val="4500"/>
              </a:spcBef>
              <a:defRPr sz="4500"/>
            </a:pPr>
            <a:r>
              <a:rPr lang="en-US" dirty="0" err="1"/>
              <a:t>LEISURe</a:t>
            </a:r>
            <a:r>
              <a:rPr lang="en-US" dirty="0"/>
              <a:t> &amp; FOOD</a:t>
            </a:r>
          </a:p>
          <a:p>
            <a:pPr marL="558799" indent="-558799">
              <a:defRPr sz="5000"/>
            </a:pPr>
            <a:r>
              <a:rPr lang="en-US" dirty="0"/>
              <a:t>Online Reviews</a:t>
            </a:r>
          </a:p>
          <a:p>
            <a:pPr marL="558799" indent="-558799">
              <a:defRPr sz="5000"/>
            </a:pPr>
            <a:r>
              <a:rPr lang="en-US" dirty="0"/>
              <a:t>Online Recipes</a:t>
            </a:r>
          </a:p>
          <a:p>
            <a:pPr marL="558799" indent="-558799">
              <a:defRPr sz="5000"/>
            </a:pPr>
            <a:r>
              <a:rPr lang="en-US" dirty="0"/>
              <a:t>E-Books</a:t>
            </a:r>
          </a:p>
          <a:p>
            <a:pPr marL="558799" indent="-558799">
              <a:defRPr sz="5000"/>
            </a:pPr>
            <a:r>
              <a:rPr lang="en-US" dirty="0"/>
              <a:t>More …</a:t>
            </a:r>
          </a:p>
          <a:p>
            <a:pPr marL="558800" indent="-558800"/>
            <a:endParaRPr lang="en-US" dirty="0"/>
          </a:p>
          <a:p>
            <a:pPr marL="558800" indent="-558800"/>
            <a:r>
              <a:rPr lang="en-US" dirty="0"/>
              <a:t>Social work &amp; Animal Rescue</a:t>
            </a:r>
          </a:p>
          <a:p>
            <a:pPr marL="558800" indent="-558800"/>
            <a:r>
              <a:rPr lang="en-US" dirty="0"/>
              <a:t>Online volunteer matching</a:t>
            </a:r>
          </a:p>
          <a:p>
            <a:pPr marL="558800" indent="-558800"/>
            <a:r>
              <a:rPr lang="en-US" dirty="0"/>
              <a:t>Online adoptions</a:t>
            </a:r>
          </a:p>
          <a:p>
            <a:pPr marL="558800" indent="-558800"/>
            <a:r>
              <a:rPr lang="en-US" dirty="0"/>
              <a:t>Online contributions</a:t>
            </a:r>
          </a:p>
          <a:p>
            <a:pPr marL="1117600" lvl="1" indent="-558800"/>
            <a:r>
              <a:rPr lang="en-US" dirty="0"/>
              <a:t>Petition, pledges</a:t>
            </a:r>
          </a:p>
          <a:p>
            <a:pPr marL="1117600" lvl="1" indent="-558800"/>
            <a:r>
              <a:rPr lang="en-US" dirty="0"/>
              <a:t>Donations</a:t>
            </a:r>
          </a:p>
          <a:p>
            <a:pPr marL="558800" indent="-558800"/>
            <a:r>
              <a:rPr lang="en-US" dirty="0"/>
              <a:t>Get creative!</a:t>
            </a:r>
          </a:p>
          <a:p>
            <a:r>
              <a:rPr lang="en-US" sz="1200" b="1" kern="1200" dirty="0">
                <a:solidFill>
                  <a:schemeClr val="tx1"/>
                </a:solidFill>
                <a:effectLst/>
                <a:latin typeface="+mn-lt"/>
                <a:ea typeface="+mn-ea"/>
                <a:cs typeface="+mn-cs"/>
              </a:rPr>
              <a:t>Which of the following best describes your interest or hobby?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Check all that apply.</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 Art &amp; Design</a:t>
            </a:r>
          </a:p>
          <a:p>
            <a:pPr lvl="2"/>
            <a:r>
              <a:rPr lang="en-US" sz="1200" kern="1200" dirty="0">
                <a:solidFill>
                  <a:schemeClr val="tx1"/>
                </a:solidFill>
                <a:effectLst/>
                <a:latin typeface="+mn-lt"/>
                <a:ea typeface="+mn-ea"/>
                <a:cs typeface="+mn-cs"/>
              </a:rPr>
              <a:t> Music</a:t>
            </a:r>
          </a:p>
          <a:p>
            <a:pPr lvl="2"/>
            <a:r>
              <a:rPr lang="en-US" sz="1200" kern="1200" dirty="0">
                <a:solidFill>
                  <a:schemeClr val="tx1"/>
                </a:solidFill>
                <a:effectLst/>
                <a:latin typeface="+mn-lt"/>
                <a:ea typeface="+mn-ea"/>
                <a:cs typeface="+mn-cs"/>
              </a:rPr>
              <a:t> Science &amp; Technology</a:t>
            </a:r>
          </a:p>
          <a:p>
            <a:pPr lvl="2"/>
            <a:r>
              <a:rPr lang="en-US" sz="1200" kern="1200" dirty="0">
                <a:solidFill>
                  <a:schemeClr val="tx1"/>
                </a:solidFill>
                <a:effectLst/>
                <a:latin typeface="+mn-lt"/>
                <a:ea typeface="+mn-ea"/>
                <a:cs typeface="+mn-cs"/>
              </a:rPr>
              <a:t> Sports</a:t>
            </a:r>
          </a:p>
          <a:p>
            <a:pPr lvl="2"/>
            <a:r>
              <a:rPr lang="en-US" sz="1200" kern="1200" dirty="0">
                <a:solidFill>
                  <a:schemeClr val="tx1"/>
                </a:solidFill>
                <a:effectLst/>
                <a:latin typeface="+mn-lt"/>
                <a:ea typeface="+mn-ea"/>
                <a:cs typeface="+mn-cs"/>
              </a:rPr>
              <a:t> Food</a:t>
            </a:r>
          </a:p>
          <a:p>
            <a:pPr lvl="2"/>
            <a:r>
              <a:rPr lang="en-US" sz="1200" kern="1200" dirty="0">
                <a:solidFill>
                  <a:schemeClr val="tx1"/>
                </a:solidFill>
                <a:effectLst/>
                <a:latin typeface="+mn-lt"/>
                <a:ea typeface="+mn-ea"/>
                <a:cs typeface="+mn-cs"/>
              </a:rPr>
              <a:t> Social Good &amp; Animal Rescue</a:t>
            </a:r>
          </a:p>
          <a:p>
            <a:pPr lvl="2"/>
            <a:r>
              <a:rPr lang="en-US" sz="1200" kern="1200" dirty="0">
                <a:solidFill>
                  <a:schemeClr val="tx1"/>
                </a:solidFill>
                <a:effectLst/>
                <a:latin typeface="+mn-lt"/>
                <a:ea typeface="+mn-ea"/>
                <a:cs typeface="+mn-cs"/>
              </a:rPr>
              <a:t>Travel</a:t>
            </a:r>
          </a:p>
          <a:p>
            <a:pPr lvl="2"/>
            <a:r>
              <a:rPr lang="en-US" sz="1200" kern="1200" dirty="0">
                <a:solidFill>
                  <a:schemeClr val="tx1"/>
                </a:solidFill>
                <a:effectLst/>
                <a:latin typeface="+mn-lt"/>
                <a:ea typeface="+mn-ea"/>
                <a:cs typeface="+mn-cs"/>
              </a:rPr>
              <a:t> Other: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If you can, please describe your interest or hobby a bit more. For example, if you answered 'food', do you like cooking? Or baking or interested in nutrition? Or just like eating in general?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Can you identify some way that technology is used with, or affects your interests?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Can you make a suggestion for either: </a:t>
            </a:r>
            <a:r>
              <a:rPr lang="en-US" sz="1200" b="1" kern="1200" dirty="0" err="1">
                <a:solidFill>
                  <a:schemeClr val="tx1"/>
                </a:solidFill>
                <a:effectLst/>
                <a:latin typeface="+mn-lt"/>
                <a:ea typeface="+mn-ea"/>
                <a:cs typeface="+mn-cs"/>
              </a:rPr>
              <a:t>i</a:t>
            </a:r>
            <a:r>
              <a:rPr lang="en-US" sz="1200" b="1" kern="1200" dirty="0">
                <a:solidFill>
                  <a:schemeClr val="tx1"/>
                </a:solidFill>
                <a:effectLst/>
                <a:latin typeface="+mn-lt"/>
                <a:ea typeface="+mn-ea"/>
                <a:cs typeface="+mn-cs"/>
              </a:rPr>
              <a:t>) a way that technology might be improved to make it better, faster, easier to use ii) a creative or innovative new technology might help solve some problem within that area, or at least make better?</a:t>
            </a:r>
            <a:endParaRPr lang="en-US" sz="1200" kern="1200" dirty="0">
              <a:solidFill>
                <a:schemeClr val="tx1"/>
              </a:solidFill>
              <a:effectLst/>
              <a:latin typeface="+mn-lt"/>
              <a:ea typeface="+mn-ea"/>
              <a:cs typeface="+mn-cs"/>
            </a:endParaRPr>
          </a:p>
          <a:p>
            <a:pPr marL="558800" indent="-558800"/>
            <a:endParaRPr lang="en-US" dirty="0"/>
          </a:p>
          <a:p>
            <a:pPr eaLnBrk="1" hangingPunct="1"/>
            <a:endParaRPr lang="x-none" altLang="x-none" dirty="0"/>
          </a:p>
        </p:txBody>
      </p:sp>
    </p:spTree>
    <p:extLst>
      <p:ext uri="{BB962C8B-B14F-4D97-AF65-F5344CB8AC3E}">
        <p14:creationId xmlns:p14="http://schemas.microsoft.com/office/powerpoint/2010/main" val="1333393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753078D-CD69-FB45-B2BE-DE7804FE2C09}" type="slidenum">
              <a:rPr lang="en-US" altLang="x-none" sz="1200"/>
              <a:pPr/>
              <a:t>27</a:t>
            </a:fld>
            <a:endParaRPr lang="en-US" altLang="x-none" sz="1200"/>
          </a:p>
        </p:txBody>
      </p:sp>
      <p:sp>
        <p:nvSpPr>
          <p:cNvPr id="60418"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normAutofit fontScale="25000" lnSpcReduction="20000"/>
          </a:bodyPr>
          <a:lstStyle/>
          <a:p>
            <a:pPr eaLnBrk="1" hangingPunct="1"/>
            <a:r>
              <a:rPr lang="en-US" sz="1200" b="0" i="0" kern="1200" dirty="0">
                <a:solidFill>
                  <a:schemeClr val="tx1"/>
                </a:solidFill>
                <a:effectLst/>
                <a:latin typeface="+mn-lt"/>
                <a:ea typeface="+mn-ea"/>
                <a:cs typeface="+mn-cs"/>
              </a:rPr>
              <a:t>Whatever your passion or interest is, computers and technology can help you….for example, if you are interested in art  or music or sports, CAD and creative software packages will help you optimize your work.</a:t>
            </a:r>
          </a:p>
          <a:p>
            <a:pPr marL="558800" indent="-558800"/>
            <a:r>
              <a:rPr lang="en-US" dirty="0"/>
              <a:t>Medical &amp; Science</a:t>
            </a:r>
          </a:p>
          <a:p>
            <a:pPr marL="558800" indent="-558800"/>
            <a:r>
              <a:rPr lang="en-US" dirty="0"/>
              <a:t>Online patient portal</a:t>
            </a:r>
          </a:p>
          <a:p>
            <a:pPr marL="1117600" lvl="1" indent="-558800"/>
            <a:r>
              <a:rPr lang="en-US" dirty="0"/>
              <a:t>Scheduling</a:t>
            </a:r>
          </a:p>
          <a:p>
            <a:pPr marL="1117600" lvl="1" indent="-558800"/>
            <a:r>
              <a:rPr lang="en-US" dirty="0"/>
              <a:t>View records</a:t>
            </a:r>
          </a:p>
          <a:p>
            <a:pPr marL="558800" indent="-558800"/>
            <a:r>
              <a:rPr lang="en-US" dirty="0"/>
              <a:t>Online science courses</a:t>
            </a:r>
          </a:p>
          <a:p>
            <a:pPr marL="558800" indent="-558800"/>
            <a:r>
              <a:rPr lang="en-US" dirty="0"/>
              <a:t>Research work</a:t>
            </a:r>
          </a:p>
          <a:p>
            <a:pPr marL="558800" indent="-558800"/>
            <a:r>
              <a:rPr lang="en-US" dirty="0"/>
              <a:t>MUSIC</a:t>
            </a:r>
          </a:p>
          <a:p>
            <a:pPr marL="661736" indent="-661736">
              <a:spcBef>
                <a:spcPts val="4500"/>
              </a:spcBef>
              <a:defRPr sz="4500"/>
            </a:pPr>
            <a:r>
              <a:rPr lang="en-US" dirty="0"/>
              <a:t>Online tutorials</a:t>
            </a:r>
          </a:p>
          <a:p>
            <a:pPr marL="661736" indent="-661736">
              <a:spcBef>
                <a:spcPts val="4500"/>
              </a:spcBef>
              <a:defRPr sz="4500"/>
            </a:pPr>
            <a:r>
              <a:rPr lang="en-US" dirty="0"/>
              <a:t>Online music sheets</a:t>
            </a:r>
          </a:p>
          <a:p>
            <a:pPr marL="661736" indent="-661736">
              <a:spcBef>
                <a:spcPts val="4500"/>
              </a:spcBef>
              <a:defRPr sz="4500"/>
            </a:pPr>
            <a:r>
              <a:rPr lang="en-US" dirty="0"/>
              <a:t>Creative software</a:t>
            </a:r>
          </a:p>
          <a:p>
            <a:pPr marL="1220536" lvl="1" indent="-661736">
              <a:spcBef>
                <a:spcPts val="4500"/>
              </a:spcBef>
              <a:defRPr sz="4000"/>
            </a:pPr>
            <a:r>
              <a:rPr lang="en-US" dirty="0"/>
              <a:t>GarageBand</a:t>
            </a:r>
          </a:p>
          <a:p>
            <a:pPr marL="661736" indent="-661736">
              <a:spcBef>
                <a:spcPts val="4500"/>
              </a:spcBef>
              <a:defRPr sz="4500"/>
            </a:pPr>
            <a:r>
              <a:rPr lang="en-US" dirty="0"/>
              <a:t>And more …</a:t>
            </a:r>
          </a:p>
          <a:p>
            <a:pPr marL="661736" indent="-661736">
              <a:spcBef>
                <a:spcPts val="4500"/>
              </a:spcBef>
              <a:defRPr sz="4500"/>
            </a:pPr>
            <a:endParaRPr lang="en-US" dirty="0"/>
          </a:p>
          <a:p>
            <a:pPr marL="661736" indent="-661736">
              <a:spcBef>
                <a:spcPts val="4500"/>
              </a:spcBef>
              <a:defRPr sz="4500"/>
            </a:pPr>
            <a:r>
              <a:rPr lang="en-US" dirty="0" err="1"/>
              <a:t>LEISURe</a:t>
            </a:r>
            <a:r>
              <a:rPr lang="en-US" dirty="0"/>
              <a:t> &amp; FOOD</a:t>
            </a:r>
          </a:p>
          <a:p>
            <a:pPr marL="558799" indent="-558799">
              <a:defRPr sz="5000"/>
            </a:pPr>
            <a:r>
              <a:rPr lang="en-US" dirty="0"/>
              <a:t>Online Reviews</a:t>
            </a:r>
          </a:p>
          <a:p>
            <a:pPr marL="558799" indent="-558799">
              <a:defRPr sz="5000"/>
            </a:pPr>
            <a:r>
              <a:rPr lang="en-US" dirty="0"/>
              <a:t>Online Recipes</a:t>
            </a:r>
          </a:p>
          <a:p>
            <a:pPr marL="558799" indent="-558799">
              <a:defRPr sz="5000"/>
            </a:pPr>
            <a:r>
              <a:rPr lang="en-US" dirty="0"/>
              <a:t>E-Books</a:t>
            </a:r>
          </a:p>
          <a:p>
            <a:pPr marL="558799" indent="-558799">
              <a:defRPr sz="5000"/>
            </a:pPr>
            <a:r>
              <a:rPr lang="en-US" dirty="0"/>
              <a:t>More …</a:t>
            </a:r>
          </a:p>
          <a:p>
            <a:pPr marL="558800" indent="-558800"/>
            <a:endParaRPr lang="en-US" dirty="0"/>
          </a:p>
          <a:p>
            <a:pPr marL="558800" indent="-558800"/>
            <a:r>
              <a:rPr lang="en-US" dirty="0"/>
              <a:t>Social work &amp; Animal Rescue</a:t>
            </a:r>
          </a:p>
          <a:p>
            <a:pPr marL="558800" indent="-558800"/>
            <a:r>
              <a:rPr lang="en-US" dirty="0"/>
              <a:t>Online volunteer matching</a:t>
            </a:r>
          </a:p>
          <a:p>
            <a:pPr marL="558800" indent="-558800"/>
            <a:r>
              <a:rPr lang="en-US" dirty="0"/>
              <a:t>Online adoptions</a:t>
            </a:r>
          </a:p>
          <a:p>
            <a:pPr marL="558800" indent="-558800"/>
            <a:r>
              <a:rPr lang="en-US" dirty="0"/>
              <a:t>Online contributions</a:t>
            </a:r>
          </a:p>
          <a:p>
            <a:pPr marL="1117600" lvl="1" indent="-558800"/>
            <a:r>
              <a:rPr lang="en-US" dirty="0"/>
              <a:t>Petition, pledges</a:t>
            </a:r>
          </a:p>
          <a:p>
            <a:pPr marL="1117600" lvl="1" indent="-558800"/>
            <a:r>
              <a:rPr lang="en-US" dirty="0"/>
              <a:t>Donations</a:t>
            </a:r>
          </a:p>
          <a:p>
            <a:pPr marL="558800" indent="-558800"/>
            <a:r>
              <a:rPr lang="en-US" dirty="0"/>
              <a:t>Get creative!</a:t>
            </a:r>
          </a:p>
          <a:p>
            <a:r>
              <a:rPr lang="en-US" sz="1200" b="1" kern="1200" dirty="0">
                <a:solidFill>
                  <a:schemeClr val="tx1"/>
                </a:solidFill>
                <a:effectLst/>
                <a:latin typeface="+mn-lt"/>
                <a:ea typeface="+mn-ea"/>
                <a:cs typeface="+mn-cs"/>
              </a:rPr>
              <a:t>Which of the following best describes your interest or hobby?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Check all that apply.</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 Art &amp; Design</a:t>
            </a:r>
          </a:p>
          <a:p>
            <a:pPr lvl="2"/>
            <a:r>
              <a:rPr lang="en-US" sz="1200" kern="1200" dirty="0">
                <a:solidFill>
                  <a:schemeClr val="tx1"/>
                </a:solidFill>
                <a:effectLst/>
                <a:latin typeface="+mn-lt"/>
                <a:ea typeface="+mn-ea"/>
                <a:cs typeface="+mn-cs"/>
              </a:rPr>
              <a:t> Music</a:t>
            </a:r>
          </a:p>
          <a:p>
            <a:pPr lvl="2"/>
            <a:r>
              <a:rPr lang="en-US" sz="1200" kern="1200" dirty="0">
                <a:solidFill>
                  <a:schemeClr val="tx1"/>
                </a:solidFill>
                <a:effectLst/>
                <a:latin typeface="+mn-lt"/>
                <a:ea typeface="+mn-ea"/>
                <a:cs typeface="+mn-cs"/>
              </a:rPr>
              <a:t> Science &amp; Technology</a:t>
            </a:r>
          </a:p>
          <a:p>
            <a:pPr lvl="2"/>
            <a:r>
              <a:rPr lang="en-US" sz="1200" kern="1200" dirty="0">
                <a:solidFill>
                  <a:schemeClr val="tx1"/>
                </a:solidFill>
                <a:effectLst/>
                <a:latin typeface="+mn-lt"/>
                <a:ea typeface="+mn-ea"/>
                <a:cs typeface="+mn-cs"/>
              </a:rPr>
              <a:t> Sports</a:t>
            </a:r>
          </a:p>
          <a:p>
            <a:pPr lvl="2"/>
            <a:r>
              <a:rPr lang="en-US" sz="1200" kern="1200" dirty="0">
                <a:solidFill>
                  <a:schemeClr val="tx1"/>
                </a:solidFill>
                <a:effectLst/>
                <a:latin typeface="+mn-lt"/>
                <a:ea typeface="+mn-ea"/>
                <a:cs typeface="+mn-cs"/>
              </a:rPr>
              <a:t> Food</a:t>
            </a:r>
          </a:p>
          <a:p>
            <a:pPr lvl="2"/>
            <a:r>
              <a:rPr lang="en-US" sz="1200" kern="1200" dirty="0">
                <a:solidFill>
                  <a:schemeClr val="tx1"/>
                </a:solidFill>
                <a:effectLst/>
                <a:latin typeface="+mn-lt"/>
                <a:ea typeface="+mn-ea"/>
                <a:cs typeface="+mn-cs"/>
              </a:rPr>
              <a:t> Social Good &amp; Animal Rescue</a:t>
            </a:r>
          </a:p>
          <a:p>
            <a:pPr lvl="2"/>
            <a:r>
              <a:rPr lang="en-US" sz="1200" kern="1200" dirty="0">
                <a:solidFill>
                  <a:schemeClr val="tx1"/>
                </a:solidFill>
                <a:effectLst/>
                <a:latin typeface="+mn-lt"/>
                <a:ea typeface="+mn-ea"/>
                <a:cs typeface="+mn-cs"/>
              </a:rPr>
              <a:t>Travel</a:t>
            </a:r>
          </a:p>
          <a:p>
            <a:pPr lvl="2"/>
            <a:r>
              <a:rPr lang="en-US" sz="1200" kern="1200" dirty="0">
                <a:solidFill>
                  <a:schemeClr val="tx1"/>
                </a:solidFill>
                <a:effectLst/>
                <a:latin typeface="+mn-lt"/>
                <a:ea typeface="+mn-ea"/>
                <a:cs typeface="+mn-cs"/>
              </a:rPr>
              <a:t> Other: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If you can, please describe your interest or hobby a bit more. For example, if you answered 'food', do you like cooking? Or baking or interested in nutrition? Or just like eating in general?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Can you identify some way that technology is used with, or affects your interests?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Can you make a suggestion for either: </a:t>
            </a:r>
            <a:r>
              <a:rPr lang="en-US" sz="1200" b="1" kern="1200" dirty="0" err="1">
                <a:solidFill>
                  <a:schemeClr val="tx1"/>
                </a:solidFill>
                <a:effectLst/>
                <a:latin typeface="+mn-lt"/>
                <a:ea typeface="+mn-ea"/>
                <a:cs typeface="+mn-cs"/>
              </a:rPr>
              <a:t>i</a:t>
            </a:r>
            <a:r>
              <a:rPr lang="en-US" sz="1200" b="1" kern="1200" dirty="0">
                <a:solidFill>
                  <a:schemeClr val="tx1"/>
                </a:solidFill>
                <a:effectLst/>
                <a:latin typeface="+mn-lt"/>
                <a:ea typeface="+mn-ea"/>
                <a:cs typeface="+mn-cs"/>
              </a:rPr>
              <a:t>) a way that technology might be improved to make it better, faster, easier to use ii) a creative or innovative new technology might help solve some problem within that area, or at least make better?</a:t>
            </a:r>
            <a:endParaRPr lang="en-US" sz="1200" kern="1200" dirty="0">
              <a:solidFill>
                <a:schemeClr val="tx1"/>
              </a:solidFill>
              <a:effectLst/>
              <a:latin typeface="+mn-lt"/>
              <a:ea typeface="+mn-ea"/>
              <a:cs typeface="+mn-cs"/>
            </a:endParaRPr>
          </a:p>
          <a:p>
            <a:pPr marL="558800" indent="-558800"/>
            <a:endParaRPr lang="en-US" dirty="0"/>
          </a:p>
          <a:p>
            <a:pPr eaLnBrk="1" hangingPunct="1"/>
            <a:endParaRPr lang="x-none" altLang="x-none" dirty="0"/>
          </a:p>
        </p:txBody>
      </p:sp>
    </p:spTree>
    <p:extLst>
      <p:ext uri="{BB962C8B-B14F-4D97-AF65-F5344CB8AC3E}">
        <p14:creationId xmlns:p14="http://schemas.microsoft.com/office/powerpoint/2010/main" val="2412321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9363244-F5EA-F148-8D94-765C6F886BD5}" type="slidenum">
              <a:rPr lang="en-US" altLang="x-none" sz="1200"/>
              <a:pPr/>
              <a:t>28</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9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p>
        </p:txBody>
      </p:sp>
    </p:spTree>
    <p:extLst>
      <p:ext uri="{BB962C8B-B14F-4D97-AF65-F5344CB8AC3E}">
        <p14:creationId xmlns:p14="http://schemas.microsoft.com/office/powerpoint/2010/main" val="101067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610E22C-A24D-E647-AB30-3154B1C7BD2A}" type="slidenum">
              <a:rPr lang="en-US" altLang="x-none" sz="1200"/>
              <a:pPr/>
              <a:t>29</a:t>
            </a:fld>
            <a:endParaRPr lang="en-US" altLang="x-none" sz="1200"/>
          </a:p>
        </p:txBody>
      </p:sp>
      <p:sp>
        <p:nvSpPr>
          <p:cNvPr id="161794" name="Rectangle 2"/>
          <p:cNvSpPr>
            <a:spLocks noGrp="1" noRot="1" noChangeAspect="1" noChangeArrowheads="1"/>
          </p:cNvSpPr>
          <p:nvPr>
            <p:ph type="sldImg"/>
          </p:nvPr>
        </p:nvSpPr>
        <p:spPr>
          <a:solidFill>
            <a:srgbClr val="FFFFFF"/>
          </a:solidFill>
          <a:ln/>
        </p:spPr>
      </p:sp>
      <p:sp>
        <p:nvSpPr>
          <p:cNvPr id="51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A997D01-33EE-DF46-AD78-4AFEF297B68C}" type="slidenum">
              <a:rPr lang="en-US" altLang="x-none" sz="1200"/>
              <a:pPr/>
              <a:t>3</a:t>
            </a:fld>
            <a:endParaRPr lang="en-US" altLang="x-none" sz="1200"/>
          </a:p>
        </p:txBody>
      </p:sp>
      <p:sp>
        <p:nvSpPr>
          <p:cNvPr id="60418"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pPr eaLnBrk="1" hangingPunct="1"/>
            <a:r>
              <a:rPr lang="en-US" altLang="x-none" dirty="0"/>
              <a:t>6</a:t>
            </a:r>
            <a:r>
              <a:rPr lang="en-US" altLang="x-none" baseline="0" dirty="0"/>
              <a:t> Lessons – 3 taught through games and activities, 3 hands-on programming using SCRATCH</a:t>
            </a:r>
          </a:p>
          <a:p>
            <a:pPr eaLnBrk="1" hangingPunct="1"/>
            <a:r>
              <a:rPr lang="en-US" altLang="x-none" baseline="0" dirty="0"/>
              <a:t>Audience: 2</a:t>
            </a:r>
            <a:r>
              <a:rPr lang="en-US" altLang="x-none" baseline="30000" dirty="0"/>
              <a:t>nd</a:t>
            </a:r>
            <a:r>
              <a:rPr lang="en-US" altLang="x-none" baseline="0" dirty="0"/>
              <a:t> grade students at Harmony DC Public Charter School</a:t>
            </a:r>
          </a:p>
          <a:p>
            <a:pPr eaLnBrk="1" hangingPunct="1"/>
            <a:endParaRPr lang="en-US" altLang="x-none" dirty="0"/>
          </a:p>
          <a:p>
            <a:pPr eaLnBrk="1" hangingPunct="1"/>
            <a:endParaRPr lang="x-none" altLang="x-non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A997D01-33EE-DF46-AD78-4AFEF297B68C}" type="slidenum">
              <a:rPr lang="en-US" altLang="x-none" sz="1200"/>
              <a:pPr/>
              <a:t>4</a:t>
            </a:fld>
            <a:endParaRPr lang="en-US" altLang="x-none" sz="1200"/>
          </a:p>
        </p:txBody>
      </p:sp>
      <p:sp>
        <p:nvSpPr>
          <p:cNvPr id="60418"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pPr eaLnBrk="1" hangingPunct="1"/>
            <a:r>
              <a:rPr lang="en-US" altLang="x-none" dirty="0"/>
              <a:t>6</a:t>
            </a:r>
            <a:r>
              <a:rPr lang="en-US" altLang="x-none" baseline="0" dirty="0"/>
              <a:t> Lessons – 3 taught through games and activities, 3 hands-on programming using SCRATCH</a:t>
            </a:r>
          </a:p>
          <a:p>
            <a:pPr eaLnBrk="1" hangingPunct="1"/>
            <a:r>
              <a:rPr lang="en-US" altLang="x-none" baseline="0" dirty="0"/>
              <a:t>Audience: 2</a:t>
            </a:r>
            <a:r>
              <a:rPr lang="en-US" altLang="x-none" baseline="30000" dirty="0"/>
              <a:t>nd</a:t>
            </a:r>
            <a:r>
              <a:rPr lang="en-US" altLang="x-none" baseline="0" dirty="0"/>
              <a:t> grade students at Harmony DC Public Charter School</a:t>
            </a:r>
          </a:p>
          <a:p>
            <a:pPr eaLnBrk="1" hangingPunct="1"/>
            <a:endParaRPr lang="en-US" altLang="x-none" dirty="0"/>
          </a:p>
          <a:p>
            <a:pPr eaLnBrk="1" hangingPunct="1"/>
            <a:endParaRPr lang="x-none" altLang="x-none" dirty="0"/>
          </a:p>
        </p:txBody>
      </p:sp>
    </p:spTree>
    <p:extLst>
      <p:ext uri="{BB962C8B-B14F-4D97-AF65-F5344CB8AC3E}">
        <p14:creationId xmlns:p14="http://schemas.microsoft.com/office/powerpoint/2010/main" val="1315185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A997D01-33EE-DF46-AD78-4AFEF297B68C}" type="slidenum">
              <a:rPr lang="en-US" altLang="x-none" sz="1200"/>
              <a:pPr/>
              <a:t>5</a:t>
            </a:fld>
            <a:endParaRPr lang="en-US" altLang="x-none" sz="1200"/>
          </a:p>
        </p:txBody>
      </p:sp>
      <p:sp>
        <p:nvSpPr>
          <p:cNvPr id="60418"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pPr eaLnBrk="1" hangingPunct="1"/>
            <a:r>
              <a:rPr lang="en-US" altLang="x-none" dirty="0"/>
              <a:t>6</a:t>
            </a:r>
            <a:r>
              <a:rPr lang="en-US" altLang="x-none" baseline="0" dirty="0"/>
              <a:t> Lessons – 3 taught through games and activities, 3 hands-on programming using SCRATCH</a:t>
            </a:r>
          </a:p>
          <a:p>
            <a:pPr eaLnBrk="1" hangingPunct="1"/>
            <a:r>
              <a:rPr lang="en-US" altLang="x-none" baseline="0" dirty="0"/>
              <a:t>Audience: 2</a:t>
            </a:r>
            <a:r>
              <a:rPr lang="en-US" altLang="x-none" baseline="30000" dirty="0"/>
              <a:t>nd</a:t>
            </a:r>
            <a:r>
              <a:rPr lang="en-US" altLang="x-none" baseline="0" dirty="0"/>
              <a:t> grade students at Harmony DC Public Charter School</a:t>
            </a:r>
          </a:p>
          <a:p>
            <a:pPr eaLnBrk="1" hangingPunct="1"/>
            <a:endParaRPr lang="en-US" altLang="x-none" dirty="0"/>
          </a:p>
          <a:p>
            <a:pPr eaLnBrk="1" hangingPunct="1"/>
            <a:endParaRPr lang="x-none" altLang="x-none" dirty="0"/>
          </a:p>
        </p:txBody>
      </p:sp>
    </p:spTree>
    <p:extLst>
      <p:ext uri="{BB962C8B-B14F-4D97-AF65-F5344CB8AC3E}">
        <p14:creationId xmlns:p14="http://schemas.microsoft.com/office/powerpoint/2010/main" val="1624835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A997D01-33EE-DF46-AD78-4AFEF297B68C}" type="slidenum">
              <a:rPr lang="en-US" altLang="x-none" sz="1200"/>
              <a:pPr/>
              <a:t>6</a:t>
            </a:fld>
            <a:endParaRPr lang="en-US" altLang="x-none" sz="1200"/>
          </a:p>
        </p:txBody>
      </p:sp>
      <p:sp>
        <p:nvSpPr>
          <p:cNvPr id="60418"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pPr eaLnBrk="1" hangingPunct="1"/>
            <a:r>
              <a:rPr lang="en-US" altLang="x-none" dirty="0"/>
              <a:t>6</a:t>
            </a:r>
            <a:r>
              <a:rPr lang="en-US" altLang="x-none" baseline="0" dirty="0"/>
              <a:t> Lessons – 3 taught through games and activities, 3 hands-on programming using SCRATCH</a:t>
            </a:r>
          </a:p>
          <a:p>
            <a:pPr eaLnBrk="1" hangingPunct="1"/>
            <a:endParaRPr lang="x-none" altLang="x-none" dirty="0"/>
          </a:p>
        </p:txBody>
      </p:sp>
    </p:spTree>
    <p:extLst>
      <p:ext uri="{BB962C8B-B14F-4D97-AF65-F5344CB8AC3E}">
        <p14:creationId xmlns:p14="http://schemas.microsoft.com/office/powerpoint/2010/main" val="1930813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A997D01-33EE-DF46-AD78-4AFEF297B68C}" type="slidenum">
              <a:rPr lang="en-US" altLang="x-none" sz="1200"/>
              <a:pPr/>
              <a:t>7</a:t>
            </a:fld>
            <a:endParaRPr lang="en-US" altLang="x-none" sz="1200"/>
          </a:p>
        </p:txBody>
      </p:sp>
      <p:sp>
        <p:nvSpPr>
          <p:cNvPr id="60418"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pPr eaLnBrk="1" hangingPunct="1"/>
            <a:r>
              <a:rPr lang="en-US" altLang="x-none" dirty="0"/>
              <a:t>6</a:t>
            </a:r>
            <a:r>
              <a:rPr lang="en-US" altLang="x-none" baseline="0" dirty="0"/>
              <a:t> Lessons – 3 taught through games and activities, 3 hands-on programming using SCRATCH</a:t>
            </a:r>
          </a:p>
          <a:p>
            <a:pPr eaLnBrk="1" hangingPunct="1"/>
            <a:r>
              <a:rPr lang="en-US" altLang="x-none" baseline="0" dirty="0"/>
              <a:t>Audience: 2</a:t>
            </a:r>
            <a:r>
              <a:rPr lang="en-US" altLang="x-none" baseline="30000" dirty="0"/>
              <a:t>nd</a:t>
            </a:r>
            <a:r>
              <a:rPr lang="en-US" altLang="x-none" baseline="0" dirty="0"/>
              <a:t> grade students at Harmony DC Public Charter School</a:t>
            </a:r>
          </a:p>
          <a:p>
            <a:pPr eaLnBrk="1" hangingPunct="1"/>
            <a:endParaRPr lang="en-US" altLang="x-none" dirty="0"/>
          </a:p>
          <a:p>
            <a:pPr eaLnBrk="1" hangingPunct="1"/>
            <a:endParaRPr lang="x-none" altLang="x-none" dirty="0"/>
          </a:p>
        </p:txBody>
      </p:sp>
    </p:spTree>
    <p:extLst>
      <p:ext uri="{BB962C8B-B14F-4D97-AF65-F5344CB8AC3E}">
        <p14:creationId xmlns:p14="http://schemas.microsoft.com/office/powerpoint/2010/main" val="757917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753078D-CD69-FB45-B2BE-DE7804FE2C09}" type="slidenum">
              <a:rPr lang="en-US" altLang="x-none" sz="1200"/>
              <a:pPr/>
              <a:t>8</a:t>
            </a:fld>
            <a:endParaRPr lang="en-US" altLang="x-none" sz="1200"/>
          </a:p>
        </p:txBody>
      </p:sp>
      <p:sp>
        <p:nvSpPr>
          <p:cNvPr id="60418"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CSTA K-12 Computer Science Standards are created and maintained by members of the </a:t>
            </a:r>
            <a:r>
              <a:rPr lang="en-US" sz="1200" b="0" i="0" u="none" strike="noStrike" kern="1200" dirty="0">
                <a:solidFill>
                  <a:schemeClr val="tx1"/>
                </a:solidFill>
                <a:effectLst/>
                <a:latin typeface="+mn-lt"/>
                <a:ea typeface="+mn-ea"/>
                <a:cs typeface="+mn-cs"/>
                <a:hlinkClick r:id="rId3"/>
              </a:rPr>
              <a:t>Computer Science Teachers Association (CSTA)</a:t>
            </a:r>
            <a:r>
              <a:rPr lang="en-US" sz="1200" b="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CSTA K-12 Computer Science Standards are focused on learning outcomes specific to the discipline of computer science. </a:t>
            </a:r>
            <a:endParaRPr lang="en-US" dirty="0"/>
          </a:p>
          <a:p>
            <a:pPr eaLnBrk="1" hangingPunct="1"/>
            <a:endParaRPr lang="en-US" sz="1200" b="0" i="0" kern="1200" dirty="0">
              <a:solidFill>
                <a:schemeClr val="tx1"/>
              </a:solidFill>
              <a:effectLst/>
              <a:latin typeface="+mn-lt"/>
              <a:ea typeface="+mn-ea"/>
              <a:cs typeface="+mn-cs"/>
            </a:endParaRPr>
          </a:p>
          <a:p>
            <a:pPr eaLnBrk="1" hangingPunct="1"/>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ISTE-International Society for Technology in Education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Creativity and innovation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Communication and collaboration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Research and information fluency </a:t>
            </a:r>
            <a:endParaRPr lang="en-US" sz="1200" b="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Critical thinking, problem solving, </a:t>
            </a:r>
            <a:endParaRPr lang="en-US" dirty="0"/>
          </a:p>
          <a:p>
            <a:r>
              <a:rPr lang="en-US" sz="1200" b="1" kern="1200" dirty="0">
                <a:solidFill>
                  <a:schemeClr val="tx1"/>
                </a:solidFill>
                <a:effectLst/>
                <a:latin typeface="+mn-lt"/>
                <a:ea typeface="+mn-ea"/>
                <a:cs typeface="+mn-cs"/>
              </a:rPr>
              <a:t>and decision making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5. Digital citizenship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6. Technology operations and concepts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r>
              <a:rPr lang="en-US" sz="1200" b="0" i="0" kern="1200" dirty="0">
                <a:solidFill>
                  <a:schemeClr val="tx1"/>
                </a:solidFill>
                <a:effectLst/>
                <a:latin typeface="+mn-lt"/>
                <a:ea typeface="+mn-ea"/>
                <a:cs typeface="+mn-cs"/>
              </a:rPr>
              <a:t>All lessons align to all relevant computer science standards, as well as to the </a:t>
            </a:r>
            <a:r>
              <a:rPr lang="en-US" sz="1200" b="0" i="0" u="none" strike="noStrike" kern="1200" dirty="0">
                <a:solidFill>
                  <a:schemeClr val="tx1"/>
                </a:solidFill>
                <a:effectLst/>
                <a:latin typeface="+mn-lt"/>
                <a:ea typeface="+mn-ea"/>
                <a:cs typeface="+mn-cs"/>
                <a:hlinkClick r:id="rId4"/>
              </a:rPr>
              <a:t>ISTE standards</a:t>
            </a:r>
            <a:r>
              <a:rPr lang="en-US" sz="1200" b="0" i="0" kern="1200" dirty="0">
                <a:solidFill>
                  <a:schemeClr val="tx1"/>
                </a:solidFill>
                <a:effectLst/>
                <a:latin typeface="+mn-lt"/>
                <a:ea typeface="+mn-ea"/>
                <a:cs typeface="+mn-cs"/>
              </a:rPr>
              <a:t>. They additionally reinforce concepts and skills taught in other subject areas by integrating national </a:t>
            </a:r>
            <a:r>
              <a:rPr lang="en-US" sz="1200" b="0" i="0" u="none" strike="noStrike" kern="1200" dirty="0">
                <a:solidFill>
                  <a:schemeClr val="tx1"/>
                </a:solidFill>
                <a:effectLst/>
                <a:latin typeface="+mn-lt"/>
                <a:ea typeface="+mn-ea"/>
                <a:cs typeface="+mn-cs"/>
                <a:hlinkClick r:id="rId5"/>
              </a:rPr>
              <a:t>Math</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a:rPr>
              <a:t>English Language Arts</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7"/>
              </a:rPr>
              <a:t>Science</a:t>
            </a:r>
            <a:r>
              <a:rPr lang="en-US" sz="1200" b="0" i="0" kern="1200" dirty="0">
                <a:solidFill>
                  <a:schemeClr val="tx1"/>
                </a:solidFill>
                <a:effectLst/>
                <a:latin typeface="+mn-lt"/>
                <a:ea typeface="+mn-ea"/>
                <a:cs typeface="+mn-cs"/>
              </a:rPr>
              <a:t> standards. Read more about our </a:t>
            </a:r>
            <a:r>
              <a:rPr lang="en-US" sz="1200" b="0" i="0" u="none" strike="noStrike" kern="1200" dirty="0">
                <a:solidFill>
                  <a:schemeClr val="tx1"/>
                </a:solidFill>
                <a:effectLst/>
                <a:latin typeface="+mn-lt"/>
                <a:ea typeface="+mn-ea"/>
                <a:cs typeface="+mn-cs"/>
                <a:hlinkClick r:id="rId8"/>
              </a:rPr>
              <a:t>curriculum philosophy</a:t>
            </a:r>
            <a:r>
              <a:rPr lang="en-US" sz="1200" b="0" i="0" kern="1200" dirty="0">
                <a:solidFill>
                  <a:schemeClr val="tx1"/>
                </a:solidFill>
                <a:effectLst/>
                <a:latin typeface="+mn-lt"/>
                <a:ea typeface="+mn-ea"/>
                <a:cs typeface="+mn-cs"/>
              </a:rPr>
              <a:t>.</a:t>
            </a:r>
          </a:p>
          <a:p>
            <a:pPr eaLnBrk="1" hangingPunct="1"/>
            <a:endParaRPr lang="en-US" altLang="x-none" sz="1200" b="0" i="0" kern="1200" baseline="0" dirty="0">
              <a:solidFill>
                <a:schemeClr val="tx1"/>
              </a:solidFill>
              <a:effectLst/>
              <a:latin typeface="+mn-lt"/>
              <a:ea typeface="+mn-ea"/>
              <a:cs typeface="+mn-cs"/>
            </a:endParaRPr>
          </a:p>
          <a:p>
            <a:pPr eaLnBrk="1" hangingPunct="1"/>
            <a:r>
              <a:rPr lang="en-US" sz="1200" b="0" i="0" kern="1200" dirty="0">
                <a:solidFill>
                  <a:schemeClr val="tx1"/>
                </a:solidFill>
                <a:effectLst/>
                <a:latin typeface="+mn-lt"/>
                <a:ea typeface="+mn-ea"/>
                <a:cs typeface="+mn-cs"/>
              </a:rPr>
              <a:t>Right now many states are working toward the </a:t>
            </a:r>
            <a:r>
              <a:rPr lang="en-US" sz="1200" b="0" i="1" kern="1200" dirty="0">
                <a:solidFill>
                  <a:schemeClr val="tx1"/>
                </a:solidFill>
                <a:effectLst/>
                <a:latin typeface="+mn-lt"/>
                <a:ea typeface="+mn-ea"/>
                <a:cs typeface="+mn-cs"/>
              </a:rPr>
              <a:t>Next Generation Science Standards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NGSS</a:t>
            </a:r>
            <a:r>
              <a:rPr lang="en-US" sz="1200" b="0" i="0" kern="1200" dirty="0">
                <a:solidFill>
                  <a:schemeClr val="tx1"/>
                </a:solidFill>
                <a:effectLst/>
                <a:latin typeface="+mn-lt"/>
                <a:ea typeface="+mn-ea"/>
                <a:cs typeface="+mn-cs"/>
              </a:rPr>
              <a:t>) vision of STEM teaching and learning (and many more embracing the NGSS foundational practices outlined in the </a:t>
            </a:r>
            <a:r>
              <a:rPr lang="en-US" sz="1200" b="0" i="1" kern="1200" dirty="0">
                <a:solidFill>
                  <a:schemeClr val="tx1"/>
                </a:solidFill>
                <a:effectLst/>
                <a:latin typeface="+mn-lt"/>
                <a:ea typeface="+mn-ea"/>
                <a:cs typeface="+mn-cs"/>
              </a:rPr>
              <a:t>Framework for K–12 Science Education</a:t>
            </a:r>
            <a:r>
              <a:rPr lang="en-US" sz="1200" b="0" i="0" kern="1200" dirty="0">
                <a:solidFill>
                  <a:schemeClr val="tx1"/>
                </a:solidFill>
                <a:effectLst/>
                <a:latin typeface="+mn-lt"/>
                <a:ea typeface="+mn-ea"/>
                <a:cs typeface="+mn-cs"/>
              </a:rPr>
              <a:t>).  Computer Science principles can be found in the NGSS. Science and Engineering Practices include developing and using models, and using mathematics and computational thinking.</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In the integrated STEM classroom, using the principles of NGSS, educators are working to seek out real-world, relevant, authentic problems that would be of interest to students and ask them to apply computational thinking to solve the problem using data analysis, visualization, seeking patterns, and computation.</a:t>
            </a:r>
          </a:p>
          <a:p>
            <a:pPr eaLnBrk="1" hangingPunct="1"/>
            <a:endParaRPr lang="en-US" altLang="x-none" sz="1200" b="0" i="0" kern="1200" baseline="0" dirty="0">
              <a:solidFill>
                <a:schemeClr val="tx1"/>
              </a:solidFill>
              <a:effectLst/>
              <a:latin typeface="+mn-lt"/>
              <a:ea typeface="+mn-ea"/>
              <a:cs typeface="+mn-cs"/>
            </a:endParaRPr>
          </a:p>
          <a:p>
            <a:pPr eaLnBrk="1" hangingPunct="1"/>
            <a:r>
              <a:rPr lang="en-US" sz="1200" b="0" i="0" kern="1200" dirty="0">
                <a:solidFill>
                  <a:schemeClr val="tx1"/>
                </a:solidFill>
                <a:effectLst/>
                <a:latin typeface="+mn-lt"/>
                <a:ea typeface="+mn-ea"/>
                <a:cs typeface="+mn-cs"/>
              </a:rPr>
              <a:t>The Common Core is a set of high-quality academic standards in mathematics and English language arts/literacy (ELA). </a:t>
            </a:r>
            <a:endParaRPr lang="en-US" altLang="x-none" baseline="0" dirty="0"/>
          </a:p>
        </p:txBody>
      </p:sp>
    </p:spTree>
    <p:extLst>
      <p:ext uri="{BB962C8B-B14F-4D97-AF65-F5344CB8AC3E}">
        <p14:creationId xmlns:p14="http://schemas.microsoft.com/office/powerpoint/2010/main" val="156174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753078D-CD69-FB45-B2BE-DE7804FE2C09}" type="slidenum">
              <a:rPr lang="en-US" altLang="x-none" sz="1200"/>
              <a:pPr/>
              <a:t>9</a:t>
            </a:fld>
            <a:endParaRPr lang="en-US" altLang="x-none" sz="1200"/>
          </a:p>
        </p:txBody>
      </p:sp>
      <p:sp>
        <p:nvSpPr>
          <p:cNvPr id="60418"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normAutofit fontScale="92500" lnSpcReduction="20000"/>
          </a:bodyPr>
          <a:lstStyle/>
          <a:p>
            <a:pPr eaLnBrk="1" hangingPunct="1"/>
            <a:r>
              <a:rPr lang="en-US" altLang="x-none" sz="1200" b="0" i="0" kern="1200" dirty="0">
                <a:solidFill>
                  <a:schemeClr val="tx1"/>
                </a:solidFill>
                <a:effectLst/>
                <a:latin typeface="+mn-lt"/>
                <a:ea typeface="+mn-ea"/>
                <a:cs typeface="+mn-cs"/>
              </a:rPr>
              <a:t>Who has used a computer? Everyone right!</a:t>
            </a:r>
          </a:p>
          <a:p>
            <a:pPr eaLnBrk="1" hangingPunct="1"/>
            <a:r>
              <a:rPr lang="en-US" altLang="x-none" sz="1200" b="0" i="0" kern="1200" dirty="0">
                <a:solidFill>
                  <a:schemeClr val="tx1"/>
                </a:solidFill>
                <a:effectLst/>
                <a:latin typeface="+mn-lt"/>
                <a:ea typeface="+mn-ea"/>
                <a:cs typeface="+mn-cs"/>
              </a:rPr>
              <a:t>Who has used the Internet? What do you use it for? Searching, research, movies, games, </a:t>
            </a:r>
            <a:r>
              <a:rPr lang="en-US" altLang="x-none" sz="1200" b="0" i="0" kern="1200" dirty="0" err="1">
                <a:solidFill>
                  <a:schemeClr val="tx1"/>
                </a:solidFill>
                <a:effectLst/>
                <a:latin typeface="+mn-lt"/>
                <a:ea typeface="+mn-ea"/>
                <a:cs typeface="+mn-cs"/>
              </a:rPr>
              <a:t>youtube</a:t>
            </a:r>
            <a:r>
              <a:rPr lang="en-US" altLang="x-none" sz="1200" b="0" i="0" kern="1200" dirty="0">
                <a:solidFill>
                  <a:schemeClr val="tx1"/>
                </a:solidFill>
                <a:effectLst/>
                <a:latin typeface="+mn-lt"/>
                <a:ea typeface="+mn-ea"/>
                <a:cs typeface="+mn-cs"/>
              </a:rPr>
              <a:t> videos….</a:t>
            </a:r>
          </a:p>
          <a:p>
            <a:pPr eaLnBrk="1" hangingPunct="1"/>
            <a:endParaRPr lang="en-US" altLang="x-none" sz="1200" b="0" i="0" kern="1200" dirty="0">
              <a:solidFill>
                <a:schemeClr val="tx1"/>
              </a:solidFill>
              <a:effectLst/>
              <a:latin typeface="+mn-lt"/>
              <a:ea typeface="+mn-ea"/>
              <a:cs typeface="+mn-cs"/>
            </a:endParaRPr>
          </a:p>
          <a:p>
            <a:pPr eaLnBrk="1" hangingPunct="1"/>
            <a:r>
              <a:rPr lang="en-US" altLang="x-none" sz="1200" b="0" i="0" kern="1200" dirty="0">
                <a:solidFill>
                  <a:schemeClr val="tx1"/>
                </a:solidFill>
                <a:effectLst/>
                <a:latin typeface="+mn-lt"/>
                <a:ea typeface="+mn-ea"/>
                <a:cs typeface="+mn-cs"/>
              </a:rPr>
              <a:t>So we already know a lot about computers!!!</a:t>
            </a:r>
          </a:p>
          <a:p>
            <a:pPr eaLnBrk="1" hangingPunct="1"/>
            <a:endParaRPr lang="en-US" altLang="x-none" sz="1200" b="0" i="0" kern="1200" dirty="0">
              <a:solidFill>
                <a:schemeClr val="tx1"/>
              </a:solidFill>
              <a:effectLst/>
              <a:latin typeface="+mn-lt"/>
              <a:ea typeface="+mn-ea"/>
              <a:cs typeface="+mn-cs"/>
            </a:endParaRPr>
          </a:p>
          <a:p>
            <a:pPr eaLnBrk="1" hangingPunct="1"/>
            <a:r>
              <a:rPr lang="en-US" altLang="x-none" sz="1200" b="0" i="0" kern="1200" dirty="0">
                <a:solidFill>
                  <a:schemeClr val="tx1"/>
                </a:solidFill>
                <a:effectLst/>
                <a:latin typeface="+mn-lt"/>
                <a:ea typeface="+mn-ea"/>
                <a:cs typeface="+mn-cs"/>
              </a:rPr>
              <a:t>Today, we are going to do some coding activities to learn about how computers work and how we make it do what we want it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Students</a:t>
            </a:r>
            <a:r>
              <a:rPr lang="en-US" sz="1200" kern="1200" dirty="0">
                <a:solidFill>
                  <a:schemeClr val="tx1"/>
                </a:solidFill>
                <a:effectLst/>
                <a:latin typeface="+mn-lt"/>
                <a:ea typeface="+mn-ea"/>
                <a:cs typeface="+mn-cs"/>
              </a:rPr>
              <a:t> will do hands-on activities to learn how computer programmers think through problems. They’ll learn to follow and create algorithms, break big problems down into smaller ones, and persist when faced with challenges.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Ask your students what they did to get ready for school this morning.</a:t>
            </a:r>
          </a:p>
          <a:p>
            <a:pPr lvl="1"/>
            <a:r>
              <a:rPr lang="en-US" sz="1200" b="0" i="0" kern="1200" dirty="0">
                <a:solidFill>
                  <a:schemeClr val="tx1"/>
                </a:solidFill>
                <a:effectLst/>
                <a:latin typeface="+mn-lt"/>
                <a:ea typeface="+mn-ea"/>
                <a:cs typeface="+mn-cs"/>
              </a:rPr>
              <a:t>Write their answers on the board.</a:t>
            </a:r>
          </a:p>
          <a:p>
            <a:pPr lvl="1"/>
            <a:r>
              <a:rPr lang="en-US" sz="1200" b="0" i="0" kern="1200" dirty="0">
                <a:solidFill>
                  <a:schemeClr val="tx1"/>
                </a:solidFill>
                <a:effectLst/>
                <a:latin typeface="+mn-lt"/>
                <a:ea typeface="+mn-ea"/>
                <a:cs typeface="+mn-cs"/>
              </a:rPr>
              <a:t>If possible, put numbers next to their responses to indicate the order that they happen.</a:t>
            </a:r>
          </a:p>
          <a:p>
            <a:pPr lvl="2"/>
            <a:r>
              <a:rPr lang="en-US" sz="1200" b="0" i="0" kern="1200" dirty="0">
                <a:solidFill>
                  <a:schemeClr val="tx1"/>
                </a:solidFill>
                <a:effectLst/>
                <a:latin typeface="+mn-lt"/>
                <a:ea typeface="+mn-ea"/>
                <a:cs typeface="+mn-cs"/>
              </a:rPr>
              <a:t>If students give responses out of order, have them help you put them in some kind of logical order.</a:t>
            </a:r>
          </a:p>
          <a:p>
            <a:pPr lvl="2"/>
            <a:r>
              <a:rPr lang="en-US" sz="1200" b="0" i="0" kern="1200" dirty="0">
                <a:solidFill>
                  <a:schemeClr val="tx1"/>
                </a:solidFill>
                <a:effectLst/>
                <a:latin typeface="+mn-lt"/>
                <a:ea typeface="+mn-ea"/>
                <a:cs typeface="+mn-cs"/>
              </a:rPr>
              <a:t>Point out places where order matters and places where it doesn't.</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Introduce students to the idea that it is possible to create algorithms for the things that we do everyday.</a:t>
            </a:r>
          </a:p>
          <a:p>
            <a:pPr lvl="1"/>
            <a:r>
              <a:rPr lang="en-US" sz="1200" b="0" i="0" kern="1200">
                <a:solidFill>
                  <a:schemeClr val="tx1"/>
                </a:solidFill>
                <a:effectLst/>
                <a:latin typeface="+mn-lt"/>
                <a:ea typeface="+mn-ea"/>
                <a:cs typeface="+mn-cs"/>
              </a:rPr>
              <a:t>Give them a couple of examples, such as making breakfast, brushing teeth, and planting a flower. </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endParaRPr lang="en-US" altLang="x-none" dirty="0"/>
          </a:p>
        </p:txBody>
      </p:sp>
    </p:spTree>
    <p:extLst>
      <p:ext uri="{BB962C8B-B14F-4D97-AF65-F5344CB8AC3E}">
        <p14:creationId xmlns:p14="http://schemas.microsoft.com/office/powerpoint/2010/main" val="2499356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29" name="Title 28"/>
          <p:cNvSpPr>
            <a:spLocks noGrp="1"/>
          </p:cNvSpPr>
          <p:nvPr>
            <p:ph type="ctrTitle"/>
          </p:nvPr>
        </p:nvSpPr>
        <p:spPr>
          <a:xfrm>
            <a:off x="381000" y="4853411"/>
            <a:ext cx="8458200" cy="1222375"/>
          </a:xfrm>
        </p:spPr>
        <p:txBody>
          <a:bodyPr anchor="t"/>
          <a:lstStyle/>
          <a:p>
            <a:r>
              <a:rPr lang="en-US"/>
              <a:t>Click to edit Master title style</a:t>
            </a:r>
            <a:endParaRPr lang="en-US" dirty="0"/>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5" name="Slide Number Placeholder 14"/>
          <p:cNvSpPr>
            <a:spLocks noGrp="1"/>
          </p:cNvSpPr>
          <p:nvPr>
            <p:ph type="sldNum" sz="quarter" idx="12"/>
          </p:nvPr>
        </p:nvSpPr>
        <p:spPr>
          <a:xfrm>
            <a:off x="8229600" y="6473952"/>
            <a:ext cx="758952" cy="246888"/>
          </a:xfrm>
        </p:spPr>
        <p:txBody>
          <a:bodyPr/>
          <a:lstStyle/>
          <a:p>
            <a:fld id="{CF7A2BDD-D331-44F0-96AA-4FB4ED497064}" type="slidenum">
              <a:rPr lang="en-US" smtClean="0"/>
              <a:pPr/>
              <a:t>‹#›</a:t>
            </a:fld>
            <a:endParaRPr lang="en-US" dirty="0"/>
          </a:p>
        </p:txBody>
      </p:sp>
      <p:pic>
        <p:nvPicPr>
          <p:cNvPr id="8" name="Picture 7" descr=":ReSET Web Revise:RESET_logo:inhouse_logos:Reset_logo_with_tag_horizontal.jpg"/>
          <p:cNvPicPr/>
          <p:nvPr userDrawn="1"/>
        </p:nvPicPr>
        <p:blipFill>
          <a:blip r:embed="rId2"/>
          <a:srcRect/>
          <a:stretch>
            <a:fillRect/>
          </a:stretch>
        </p:blipFill>
        <p:spPr bwMode="auto">
          <a:xfrm>
            <a:off x="6918452" y="152400"/>
            <a:ext cx="2032000" cy="91440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5"/>
          <p:cNvSpPr>
            <a:spLocks noGrp="1"/>
          </p:cNvSpPr>
          <p:nvPr>
            <p:ph type="sldNum" sz="quarter" idx="12"/>
          </p:nvPr>
        </p:nvSpPr>
        <p:spPr>
          <a:xfrm>
            <a:off x="8229600" y="6473952"/>
            <a:ext cx="758952" cy="246888"/>
          </a:xfrm>
        </p:spPr>
        <p:txBody>
          <a:bodyPr/>
          <a:lstStyle/>
          <a:p>
            <a:fld id="{CF7A2BDD-D331-44F0-96AA-4FB4ED497064}" type="slidenum">
              <a:rPr lang="en-US" smtClean="0"/>
              <a:pPr/>
              <a:t>‹#›</a:t>
            </a:fld>
            <a:endParaRPr lang="en-US" dirty="0"/>
          </a:p>
        </p:txBody>
      </p:sp>
      <p:pic>
        <p:nvPicPr>
          <p:cNvPr id="8" name="Picture 7" descr=":ReSET Web Revise:RESET_logo:inhouse_logos:Reset_logo_with_tag_horizontal.jpg"/>
          <p:cNvPicPr/>
          <p:nvPr userDrawn="1"/>
        </p:nvPicPr>
        <p:blipFill>
          <a:blip r:embed="rId2"/>
          <a:srcRect/>
          <a:stretch>
            <a:fillRect/>
          </a:stretch>
        </p:blipFill>
        <p:spPr bwMode="auto">
          <a:xfrm>
            <a:off x="6956552" y="120714"/>
            <a:ext cx="2032000" cy="914400"/>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F7A2BDD-D331-44F0-96AA-4FB4ED49706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477000" y="76200"/>
            <a:ext cx="2514600" cy="288925"/>
          </a:xfrm>
          <a:prstGeom prst="rect">
            <a:avLst/>
          </a:prstGeom>
        </p:spPr>
        <p:txBody>
          <a:bodyPr/>
          <a:lstStyle/>
          <a:p>
            <a:fld id="{79C76396-5064-41C5-A285-015EE0047001}" type="datetime2">
              <a:rPr lang="en-US" smtClean="0"/>
              <a:pPr/>
              <a:t>Thursday, June 11, 2020</a:t>
            </a:fld>
            <a:endParaRPr lang="en-US"/>
          </a:p>
        </p:txBody>
      </p:sp>
      <p:sp>
        <p:nvSpPr>
          <p:cNvPr id="24" name="Footer Placeholder 23"/>
          <p:cNvSpPr>
            <a:spLocks noGrp="1"/>
          </p:cNvSpPr>
          <p:nvPr>
            <p:ph type="ftr" sz="quarter" idx="11"/>
          </p:nvPr>
        </p:nvSpPr>
        <p:spPr>
          <a:xfrm>
            <a:off x="3124200" y="76200"/>
            <a:ext cx="3352800" cy="2889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F7A2BDD-D331-44F0-96AA-4FB4ED49706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7" name="Rectangle 7"/>
          <p:cNvSpPr>
            <a:spLocks noGrp="1"/>
          </p:cNvSpPr>
          <p:nvPr>
            <p:ph type="sldNum" sz="quarter" idx="12"/>
          </p:nvPr>
        </p:nvSpPr>
        <p:spPr/>
        <p:txBody>
          <a:bodyPr/>
          <a:lstStyle/>
          <a:p>
            <a:fld id="{1D24C974-5669-4F4D-B5F7-AEFAF0EB8F6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dt" sz="half" idx="10"/>
          </p:nvPr>
        </p:nvSpPr>
        <p:spPr>
          <a:xfrm>
            <a:off x="6477000" y="76200"/>
            <a:ext cx="2514600" cy="288925"/>
          </a:xfrm>
          <a:prstGeom prst="rect">
            <a:avLst/>
          </a:prstGeom>
        </p:spPr>
        <p:txBody>
          <a:bodyPr/>
          <a:lstStyle/>
          <a:p>
            <a:fld id="{F83034B0-3E89-40BA-B086-97296A422E36}" type="datetimeFigureOut">
              <a:rPr lang="en-US" smtClean="0"/>
              <a:pPr/>
              <a:t>6/11/20</a:t>
            </a:fld>
            <a:endParaRPr lang="en-US"/>
          </a:p>
        </p:txBody>
      </p:sp>
      <p:sp>
        <p:nvSpPr>
          <p:cNvPr id="5" name="Rectangle 5"/>
          <p:cNvSpPr>
            <a:spLocks noGrp="1"/>
          </p:cNvSpPr>
          <p:nvPr>
            <p:ph type="ftr" sz="quarter" idx="11"/>
          </p:nvPr>
        </p:nvSpPr>
        <p:spPr>
          <a:xfrm>
            <a:off x="3124200" y="76200"/>
            <a:ext cx="3352800" cy="288925"/>
          </a:xfrm>
          <a:prstGeom prst="rect">
            <a:avLst/>
          </a:prstGeom>
        </p:spPr>
        <p:txBody>
          <a:bodyPr/>
          <a:lstStyle/>
          <a:p>
            <a:endParaRPr lang="en-US"/>
          </a:p>
        </p:txBody>
      </p:sp>
      <p:sp>
        <p:nvSpPr>
          <p:cNvPr id="6" name="Rectangle 6"/>
          <p:cNvSpPr>
            <a:spLocks noGrp="1"/>
          </p:cNvSpPr>
          <p:nvPr>
            <p:ph type="sldNum" sz="quarter" idx="12"/>
          </p:nvPr>
        </p:nvSpPr>
        <p:spPr/>
        <p:txBody>
          <a:bodyPr/>
          <a:lstStyle/>
          <a:p>
            <a:fld id="{1D24C974-5669-4F4D-B5F7-AEFAF0EB8F6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7" name="Rectangle 7"/>
          <p:cNvSpPr>
            <a:spLocks noGrp="1"/>
          </p:cNvSpPr>
          <p:nvPr>
            <p:ph type="sldNum" sz="quarter" idx="12"/>
          </p:nvPr>
        </p:nvSpPr>
        <p:spPr/>
        <p:txBody>
          <a:bodyPr/>
          <a:lstStyle/>
          <a:p>
            <a:fld id="{1D24C974-5669-4F4D-B5F7-AEFAF0EB8F6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a:defRPr sz="1200">
                <a:solidFill>
                  <a:schemeClr val="accent1">
                    <a:shade val="75000"/>
                  </a:schemeClr>
                </a:solidFill>
              </a:defRPr>
            </a:lvl1p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endParaRPr lang="en-US" dirty="0"/>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txStyles>
    <p:titleStyle>
      <a:lvl1pPr algn="l" rtl="0" eaLnBrk="1" latinLnBrk="0" hangingPunct="1">
        <a:spcBef>
          <a:spcPct val="0"/>
        </a:spcBef>
        <a:buNone/>
        <a:defRPr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18" Type="http://schemas.openxmlformats.org/officeDocument/2006/relationships/comments" Target="../comments/comment9.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hyperlink" Target="https://www.youtube.com/watch?v=HsXaVV6fFDY" TargetMode="External"/><Relationship Id="rId2" Type="http://schemas.openxmlformats.org/officeDocument/2006/relationships/notesSlide" Target="../notesSlides/notesSlide10.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hyperlink" Target="https://www.youtube.com/watch?v=_IiPLtP-jm8" TargetMode="External"/><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HsXaVV6fFD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omments" Target="../comments/comment10.xml"/><Relationship Id="rId5" Type="http://schemas.openxmlformats.org/officeDocument/2006/relationships/image" Target="../media/image15.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time_continue=62&amp;v=30WcPnvfiK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AWqo8Gxtrjs&amp;feature=youtu.b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mFOUbqYv1Sc"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youtube.com/watch?v=oj7A2YDgIW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comments" Target="../comments/comment1.xml"/><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hyperlink" Target="https://www.youtube.com/watch?v=_IiPLtP-jm8" TargetMode="External"/><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hyperlink" Target="https://resources.scratch.mit.edu/www/guides/en/AnimateYourNameGuide.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hyperlink" Target="https://vimeo.com/144905435"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vimeo.com/llk/fly"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hyperlink" Target="https://resources.scratch.mit.edu/www/guides/en/FlyGuide.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comments" Target="../comments/comment11.xml"/></Relationships>
</file>

<file path=ppt/slides/_rels/slide24.xml.rels><?xml version="1.0" encoding="UTF-8" standalone="yes"?>
<Relationships xmlns="http://schemas.openxmlformats.org/package/2006/relationships"><Relationship Id="rId3" Type="http://schemas.openxmlformats.org/officeDocument/2006/relationships/hyperlink" Target="https://studio.code.org/hoc/1"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hyperlink" Target="https://studio.code.org/s/frozen/stage/1/puzzle/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comments" Target="../comments/comment1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omments" Target="../comments/comment13.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curriculum.code.org/csf/coursee/16/" TargetMode="External"/><Relationship Id="rId3" Type="http://schemas.openxmlformats.org/officeDocument/2006/relationships/hyperlink" Target="https://resetonline.org/learning-resources/sample-experiments/" TargetMode="External"/><Relationship Id="rId7" Type="http://schemas.openxmlformats.org/officeDocument/2006/relationships/hyperlink" Target="https://resources.scratch.mit.edu/www/guides/en/FlyGuide.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csunplugged.org/binary-numbers/" TargetMode="External"/><Relationship Id="rId5" Type="http://schemas.openxmlformats.org/officeDocument/2006/relationships/hyperlink" Target="https://resources.scratch.mit.edu/www/guides/en/AnimateYourNameGuide.pdf" TargetMode="External"/><Relationship Id="rId4" Type="http://schemas.openxmlformats.org/officeDocument/2006/relationships/hyperlink" Target="https://scratch.mit.edu/abou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comments" Target="../comments/comment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18" Type="http://schemas.openxmlformats.org/officeDocument/2006/relationships/comments" Target="../comments/comment8.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hyperlink" Target="https://www.youtube.com/watch?v=HsXaVV6fFDY" TargetMode="External"/><Relationship Id="rId2" Type="http://schemas.openxmlformats.org/officeDocument/2006/relationships/notesSlide" Target="../notesSlides/notesSlide9.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hyperlink" Target="https://www.youtube.com/watch?v=_IiPLtP-jm8" TargetMode="External"/><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ctrTitle"/>
          </p:nvPr>
        </p:nvSpPr>
        <p:spPr>
          <a:xfrm>
            <a:off x="381000" y="4875212"/>
            <a:ext cx="8458200" cy="1222375"/>
          </a:xfrm>
        </p:spPr>
        <p:txBody>
          <a:bodyPr>
            <a:normAutofit/>
          </a:bodyPr>
          <a:lstStyle/>
          <a:p>
            <a:r>
              <a:rPr lang="en-US" sz="3400" dirty="0"/>
              <a:t>Computer Science Program Overview</a:t>
            </a:r>
          </a:p>
        </p:txBody>
      </p:sp>
      <p:sp>
        <p:nvSpPr>
          <p:cNvPr id="3" name="Rectangle 3"/>
          <p:cNvSpPr>
            <a:spLocks noGrp="1"/>
          </p:cNvSpPr>
          <p:nvPr>
            <p:ph type="subTitle" idx="1"/>
          </p:nvPr>
        </p:nvSpPr>
        <p:spPr/>
        <p:txBody>
          <a:bodyPr>
            <a:normAutofit fontScale="77500" lnSpcReduction="20000"/>
          </a:bodyPr>
          <a:lstStyle/>
          <a:p>
            <a:endParaRPr lang="en-US" dirty="0"/>
          </a:p>
          <a:p>
            <a:r>
              <a:rPr lang="en-US" dirty="0"/>
              <a:t>Shaheen Khurana</a:t>
            </a:r>
          </a:p>
          <a:p>
            <a:r>
              <a:rPr lang="en-US" dirty="0"/>
              <a:t>RESET Program Director</a:t>
            </a:r>
          </a:p>
        </p:txBody>
      </p:sp>
      <p:pic>
        <p:nvPicPr>
          <p:cNvPr id="4" name="Picture 3" descr=":ReSET Web Revise:RESET_logo:inhouse_logos:Reset_logo_with_tag_horizontal.jpg"/>
          <p:cNvPicPr/>
          <p:nvPr/>
        </p:nvPicPr>
        <p:blipFill>
          <a:blip r:embed="rId3"/>
          <a:srcRect/>
          <a:stretch>
            <a:fillRect/>
          </a:stretch>
        </p:blipFill>
        <p:spPr bwMode="auto">
          <a:xfrm>
            <a:off x="228600" y="152400"/>
            <a:ext cx="8686800" cy="3048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152400" y="197599"/>
            <a:ext cx="8686800" cy="838200"/>
          </a:xfrm>
        </p:spPr>
        <p:txBody>
          <a:bodyPr>
            <a:noAutofit/>
          </a:bodyPr>
          <a:lstStyle/>
          <a:p>
            <a:pPr eaLnBrk="1" hangingPunct="1"/>
            <a:r>
              <a:rPr lang="en-US" altLang="x-none" sz="3200" dirty="0"/>
              <a:t>HOW Do we Put Computers to </a:t>
            </a:r>
            <a:br>
              <a:rPr lang="en-US" altLang="x-none" sz="3200" dirty="0"/>
            </a:br>
            <a:r>
              <a:rPr lang="en-US" altLang="x-none" sz="3200" dirty="0"/>
              <a:t>Work?</a:t>
            </a:r>
          </a:p>
        </p:txBody>
      </p:sp>
      <p:sp>
        <p:nvSpPr>
          <p:cNvPr id="17410" name="Rectangle 3"/>
          <p:cNvSpPr>
            <a:spLocks noGrp="1" noChangeArrowheads="1"/>
          </p:cNvSpPr>
          <p:nvPr>
            <p:ph type="body" idx="1"/>
          </p:nvPr>
        </p:nvSpPr>
        <p:spPr>
          <a:xfrm>
            <a:off x="353287" y="1394389"/>
            <a:ext cx="4477477" cy="5410200"/>
          </a:xfrm>
        </p:spPr>
        <p:txBody>
          <a:bodyPr>
            <a:noAutofit/>
          </a:bodyPr>
          <a:lstStyle/>
          <a:p>
            <a:r>
              <a:rPr lang="en-US" altLang="x-none" dirty="0"/>
              <a:t>Bug – Part of a program that does not work correctly</a:t>
            </a:r>
          </a:p>
          <a:p>
            <a:r>
              <a:rPr lang="en-US" altLang="x-none" dirty="0"/>
              <a:t>Debugging- Finding and fixing problems in an algorithm or program</a:t>
            </a:r>
          </a:p>
        </p:txBody>
      </p:sp>
      <p:grpSp>
        <p:nvGrpSpPr>
          <p:cNvPr id="6" name="Group 5"/>
          <p:cNvGrpSpPr/>
          <p:nvPr/>
        </p:nvGrpSpPr>
        <p:grpSpPr>
          <a:xfrm>
            <a:off x="4850381" y="1465953"/>
            <a:ext cx="4141219" cy="4781653"/>
            <a:chOff x="-4598037" y="6063083"/>
            <a:chExt cx="4251064" cy="3510929"/>
          </a:xfrm>
        </p:grpSpPr>
        <p:grpSp>
          <p:nvGrpSpPr>
            <p:cNvPr id="7" name="Group 6"/>
            <p:cNvGrpSpPr/>
            <p:nvPr/>
          </p:nvGrpSpPr>
          <p:grpSpPr>
            <a:xfrm>
              <a:off x="-4598037" y="7041140"/>
              <a:ext cx="2083134" cy="1385948"/>
              <a:chOff x="-686969" y="2019065"/>
              <a:chExt cx="3051033" cy="2246946"/>
            </a:xfrm>
          </p:grpSpPr>
          <p:pic>
            <p:nvPicPr>
              <p:cNvPr id="11" name="Picture 10" descr="Screen Shot 2014-07-30 at 4.28.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08" y="3506120"/>
                <a:ext cx="993315" cy="759057"/>
              </a:xfrm>
              <a:prstGeom prst="rect">
                <a:avLst/>
              </a:prstGeom>
              <a:ln w="19050" cmpd="sng">
                <a:solidFill>
                  <a:schemeClr val="bg1"/>
                </a:solidFill>
              </a:ln>
            </p:spPr>
          </p:pic>
          <p:pic>
            <p:nvPicPr>
              <p:cNvPr id="12" name="Picture 11" descr="Screen Shot 2014-07-30 at 4.33.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340" y="2019065"/>
                <a:ext cx="1012781" cy="707993"/>
              </a:xfrm>
              <a:prstGeom prst="rect">
                <a:avLst/>
              </a:prstGeom>
              <a:ln w="19050" cmpd="sng">
                <a:solidFill>
                  <a:schemeClr val="bg1"/>
                </a:solidFill>
              </a:ln>
            </p:spPr>
          </p:pic>
          <p:pic>
            <p:nvPicPr>
              <p:cNvPr id="13" name="Picture 12" descr="Screen Shot 2014-07-30 at 4.33.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968" y="2753375"/>
                <a:ext cx="993315" cy="709966"/>
              </a:xfrm>
              <a:prstGeom prst="rect">
                <a:avLst/>
              </a:prstGeom>
              <a:ln w="19050" cmpd="sng">
                <a:solidFill>
                  <a:schemeClr val="bg1"/>
                </a:solidFill>
              </a:ln>
            </p:spPr>
          </p:pic>
          <p:pic>
            <p:nvPicPr>
              <p:cNvPr id="14" name="Picture 13" descr="Screen Shot 2014-07-30 at 4.36.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969" y="2019065"/>
                <a:ext cx="993315" cy="706021"/>
              </a:xfrm>
              <a:prstGeom prst="rect">
                <a:avLst/>
              </a:prstGeom>
              <a:ln w="19050" cmpd="sng">
                <a:solidFill>
                  <a:schemeClr val="bg1"/>
                </a:solidFill>
              </a:ln>
            </p:spPr>
          </p:pic>
          <p:pic>
            <p:nvPicPr>
              <p:cNvPr id="15" name="Picture 14" descr="Screen Shot 2014-07-30 at 4.34.3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2863" y="2019065"/>
                <a:ext cx="991201" cy="706021"/>
              </a:xfrm>
              <a:prstGeom prst="rect">
                <a:avLst/>
              </a:prstGeom>
              <a:ln w="19050" cmpd="sng">
                <a:solidFill>
                  <a:schemeClr val="bg1"/>
                </a:solidFill>
              </a:ln>
            </p:spPr>
          </p:pic>
          <p:pic>
            <p:nvPicPr>
              <p:cNvPr id="16" name="Picture 15" descr="Screen Shot 2014-07-30 at 4.39.06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2863" y="3495576"/>
                <a:ext cx="984856" cy="763286"/>
              </a:xfrm>
              <a:prstGeom prst="rect">
                <a:avLst/>
              </a:prstGeom>
              <a:ln w="19050" cmpd="sng">
                <a:solidFill>
                  <a:schemeClr val="bg1"/>
                </a:solidFill>
              </a:ln>
            </p:spPr>
          </p:pic>
          <p:pic>
            <p:nvPicPr>
              <p:cNvPr id="17" name="Picture 16" descr="Screen Shot 2014-07-30 at 4.38.01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2863" y="2757321"/>
                <a:ext cx="984854" cy="706021"/>
              </a:xfrm>
              <a:prstGeom prst="rect">
                <a:avLst/>
              </a:prstGeom>
              <a:ln w="19050" cmpd="sng">
                <a:solidFill>
                  <a:schemeClr val="bg1"/>
                </a:solidFill>
              </a:ln>
            </p:spPr>
          </p:pic>
          <p:pic>
            <p:nvPicPr>
              <p:cNvPr id="18" name="Picture 17" descr="Screen Shot 2014-07-30 at 4.37.29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9508" y="2753375"/>
                <a:ext cx="993315" cy="709966"/>
              </a:xfrm>
              <a:prstGeom prst="rect">
                <a:avLst/>
              </a:prstGeom>
              <a:ln w="19050" cmpd="sng">
                <a:solidFill>
                  <a:schemeClr val="bg1"/>
                </a:solidFill>
              </a:ln>
            </p:spPr>
          </p:pic>
          <p:pic>
            <p:nvPicPr>
              <p:cNvPr id="19" name="Picture 18" descr="Screen Shot 2014-07-30 at 4.43.16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6968" y="3506120"/>
                <a:ext cx="993315" cy="759891"/>
              </a:xfrm>
              <a:prstGeom prst="rect">
                <a:avLst/>
              </a:prstGeom>
              <a:ln w="19050" cmpd="sng">
                <a:solidFill>
                  <a:schemeClr val="bg1"/>
                </a:solidFill>
              </a:ln>
            </p:spPr>
          </p:pic>
        </p:grpSp>
        <p:grpSp>
          <p:nvGrpSpPr>
            <p:cNvPr id="8" name="Group 7"/>
            <p:cNvGrpSpPr/>
            <p:nvPr/>
          </p:nvGrpSpPr>
          <p:grpSpPr>
            <a:xfrm>
              <a:off x="-2433544" y="6063083"/>
              <a:ext cx="2086571" cy="3510929"/>
              <a:chOff x="-2433544" y="6063083"/>
              <a:chExt cx="2086571" cy="3510929"/>
            </a:xfrm>
          </p:grpSpPr>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rightnessContrast bright="40000"/>
                        </a14:imgEffect>
                      </a14:imgLayer>
                    </a14:imgProps>
                  </a:ext>
                </a:extLst>
              </a:blip>
              <a:stretch>
                <a:fillRect/>
              </a:stretch>
            </p:blipFill>
            <p:spPr>
              <a:xfrm>
                <a:off x="-2433544" y="8192474"/>
                <a:ext cx="2086571" cy="1381538"/>
              </a:xfrm>
              <a:prstGeom prst="rect">
                <a:avLst/>
              </a:prstGeom>
            </p:spPr>
          </p:pic>
          <p:pic>
            <p:nvPicPr>
              <p:cNvPr id="10" name="Picture 9" descr="Screen Shot 2014-07-30 at 4.25.05 PM.png"/>
              <p:cNvPicPr>
                <a:picLocks noChangeAspect="1"/>
              </p:cNvPicPr>
              <p:nvPr/>
            </p:nvPicPr>
            <p:blipFill rotWithShape="1">
              <a:blip r:embed="rId14">
                <a:extLst>
                  <a:ext uri="{28A0092B-C50C-407E-A947-70E740481C1C}">
                    <a14:useLocalDpi xmlns:a14="http://schemas.microsoft.com/office/drawing/2010/main" val="0"/>
                  </a:ext>
                </a:extLst>
              </a:blip>
              <a:srcRect l="6255" r="625"/>
              <a:stretch/>
            </p:blipFill>
            <p:spPr>
              <a:xfrm>
                <a:off x="-2433544" y="6063083"/>
                <a:ext cx="2086571" cy="1381536"/>
              </a:xfrm>
              <a:prstGeom prst="rect">
                <a:avLst/>
              </a:prstGeom>
            </p:spPr>
          </p:pic>
        </p:grpSp>
      </p:grpSp>
      <p:sp>
        <p:nvSpPr>
          <p:cNvPr id="2" name="Rectangle 1"/>
          <p:cNvSpPr/>
          <p:nvPr/>
        </p:nvSpPr>
        <p:spPr>
          <a:xfrm>
            <a:off x="609221" y="6247606"/>
            <a:ext cx="4572000" cy="646331"/>
          </a:xfrm>
          <a:prstGeom prst="rect">
            <a:avLst/>
          </a:prstGeom>
        </p:spPr>
        <p:txBody>
          <a:bodyPr>
            <a:spAutoFit/>
          </a:bodyPr>
          <a:lstStyle/>
          <a:p>
            <a:r>
              <a:rPr lang="en-US" dirty="0">
                <a:hlinkClick r:id="rId15"/>
              </a:rPr>
              <a:t>Computer Science Matters video</a:t>
            </a:r>
            <a:endParaRPr lang="en-US" dirty="0"/>
          </a:p>
          <a:p>
            <a:endParaRPr lang="en-US" dirty="0"/>
          </a:p>
        </p:txBody>
      </p:sp>
      <p:pic>
        <p:nvPicPr>
          <p:cNvPr id="4" name="Picture 3">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62400" y="6314055"/>
            <a:ext cx="269176" cy="269176"/>
          </a:xfrm>
          <a:prstGeom prst="rect">
            <a:avLst/>
          </a:prstGeom>
        </p:spPr>
      </p:pic>
      <p:sp>
        <p:nvSpPr>
          <p:cNvPr id="3" name="Rectangle 2"/>
          <p:cNvSpPr/>
          <p:nvPr/>
        </p:nvSpPr>
        <p:spPr>
          <a:xfrm>
            <a:off x="824304" y="5827026"/>
            <a:ext cx="2913618" cy="369332"/>
          </a:xfrm>
          <a:prstGeom prst="rect">
            <a:avLst/>
          </a:prstGeom>
        </p:spPr>
        <p:txBody>
          <a:bodyPr wrap="none">
            <a:spAutoFit/>
          </a:bodyPr>
          <a:lstStyle/>
          <a:p>
            <a:r>
              <a:rPr lang="en-US" altLang="x-none" b="1">
                <a:hlinkClick r:id="rId17"/>
              </a:rPr>
              <a:t>What is Computer Science? </a:t>
            </a:r>
            <a:endParaRPr lang="en-US" altLang="x-none" b="1" dirty="0"/>
          </a:p>
        </p:txBody>
      </p:sp>
      <p:pic>
        <p:nvPicPr>
          <p:cNvPr id="21" name="Picture 20">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54158" y="6348496"/>
            <a:ext cx="368300" cy="368300"/>
          </a:xfrm>
          <a:prstGeom prst="rect">
            <a:avLst/>
          </a:prstGeom>
        </p:spPr>
      </p:pic>
      <p:pic>
        <p:nvPicPr>
          <p:cNvPr id="22" name="Picture 21">
            <a:hlinkClick r:id="rId17"/>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37922" y="5840822"/>
            <a:ext cx="368300" cy="368300"/>
          </a:xfrm>
          <a:prstGeom prst="rect">
            <a:avLst/>
          </a:prstGeom>
        </p:spPr>
      </p:pic>
    </p:spTree>
    <p:extLst>
      <p:ext uri="{BB962C8B-B14F-4D97-AF65-F5344CB8AC3E}">
        <p14:creationId xmlns:p14="http://schemas.microsoft.com/office/powerpoint/2010/main" val="2268354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altLang="x-none" i="1" dirty="0"/>
              <a:t>CS Lesson 1</a:t>
            </a:r>
            <a:r>
              <a:rPr lang="en-US" altLang="x-none" dirty="0"/>
              <a:t>: Binary Numbers</a:t>
            </a:r>
          </a:p>
        </p:txBody>
      </p:sp>
      <p:sp>
        <p:nvSpPr>
          <p:cNvPr id="21506" name="Rectangle 3"/>
          <p:cNvSpPr>
            <a:spLocks noGrp="1" noChangeArrowheads="1"/>
          </p:cNvSpPr>
          <p:nvPr>
            <p:ph type="body" idx="1"/>
          </p:nvPr>
        </p:nvSpPr>
        <p:spPr>
          <a:xfrm>
            <a:off x="457200" y="1828800"/>
            <a:ext cx="5334000" cy="4087906"/>
          </a:xfrm>
        </p:spPr>
        <p:txBody>
          <a:bodyPr>
            <a:normAutofit fontScale="92500" lnSpcReduction="10000"/>
          </a:bodyPr>
          <a:lstStyle/>
          <a:p>
            <a:pPr eaLnBrk="1" hangingPunct="1"/>
            <a:r>
              <a:rPr lang="en-US" altLang="x-none" dirty="0"/>
              <a:t>Data in computers is stored and transmitted as a series of zeros and ones.</a:t>
            </a:r>
          </a:p>
          <a:p>
            <a:pPr lvl="1" eaLnBrk="1" hangingPunct="1"/>
            <a:r>
              <a:rPr lang="en-US" altLang="x-none" dirty="0"/>
              <a:t>How can we represent words and numbers using just these two symbols? </a:t>
            </a:r>
          </a:p>
          <a:p>
            <a:pPr lvl="1" eaLnBrk="1" hangingPunct="1"/>
            <a:r>
              <a:rPr lang="en-US" altLang="x-none" dirty="0"/>
              <a:t>What is the difference between data and information?</a:t>
            </a:r>
          </a:p>
          <a:p>
            <a:r>
              <a:rPr lang="en-US" altLang="x-none" b="1" dirty="0">
                <a:hlinkClick r:id="rId3"/>
              </a:rPr>
              <a:t>What is Computer Science? </a:t>
            </a:r>
            <a:endParaRPr lang="en-US" altLang="x-none" b="1" dirty="0"/>
          </a:p>
          <a:p>
            <a:pPr lvl="1" eaLnBrk="1" hangingPunct="1"/>
            <a:endParaRPr lang="en-US" altLang="x-none" dirty="0"/>
          </a:p>
        </p:txBody>
      </p:sp>
      <p:pic>
        <p:nvPicPr>
          <p:cNvPr id="2150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05000"/>
            <a:ext cx="2895600" cy="408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500" y="5181600"/>
            <a:ext cx="368300" cy="3683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altLang="x-none" i="1" dirty="0"/>
              <a:t>Activity:</a:t>
            </a:r>
            <a:r>
              <a:rPr lang="en-US" altLang="x-none" dirty="0"/>
              <a:t> COUNT THE DOTS</a:t>
            </a:r>
          </a:p>
        </p:txBody>
      </p:sp>
      <p:sp>
        <p:nvSpPr>
          <p:cNvPr id="1027" name="Rectangle 3"/>
          <p:cNvSpPr>
            <a:spLocks noGrp="1" noChangeArrowheads="1"/>
          </p:cNvSpPr>
          <p:nvPr>
            <p:ph type="body" idx="1"/>
          </p:nvPr>
        </p:nvSpPr>
        <p:spPr>
          <a:xfrm>
            <a:off x="457200" y="1387475"/>
            <a:ext cx="8001000" cy="4708525"/>
          </a:xfrm>
        </p:spPr>
        <p:txBody>
          <a:bodyPr/>
          <a:lstStyle/>
          <a:p>
            <a:r>
              <a:rPr lang="en-US" dirty="0"/>
              <a:t>Five students to hold the demonstration cards at the front of the class.</a:t>
            </a:r>
            <a:endParaRPr lang="en-US" altLang="x-none" dirty="0"/>
          </a:p>
          <a:p>
            <a:pPr eaLnBrk="1" hangingPunct="1"/>
            <a:endParaRPr lang="en-US" altLang="x-none" dirty="0"/>
          </a:p>
          <a:p>
            <a:pPr eaLnBrk="1" hangingPunct="1"/>
            <a:endParaRPr lang="en-US" altLang="x-none" dirty="0"/>
          </a:p>
          <a:p>
            <a:pPr eaLnBrk="1" hangingPunct="1"/>
            <a:r>
              <a:rPr lang="en-US" altLang="x-none" dirty="0"/>
              <a:t>Display the cards so the following number of dots are showing: 9</a:t>
            </a:r>
          </a:p>
          <a:p>
            <a:pPr lvl="1" eaLnBrk="1" hangingPunct="1"/>
            <a:endParaRPr lang="en-US" altLang="x-none" dirty="0"/>
          </a:p>
        </p:txBody>
      </p:sp>
      <p:pic>
        <p:nvPicPr>
          <p:cNvPr id="235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2119" y="4800600"/>
            <a:ext cx="5872162" cy="168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Footer Placeholder 1"/>
          <p:cNvSpPr>
            <a:spLocks noGrp="1"/>
          </p:cNvSpPr>
          <p:nvPr>
            <p:ph type="ftr" sz="quarter" idx="4294967295"/>
          </p:nvPr>
        </p:nvSpPr>
        <p:spPr>
          <a:xfrm>
            <a:off x="3581400" y="76200"/>
            <a:ext cx="2895600" cy="288925"/>
          </a:xfrm>
          <a:prstGeom prst="rect">
            <a:avLst/>
          </a:prstGeom>
          <a:noFill/>
        </p:spPr>
        <p:txBody>
          <a:bodyPr/>
          <a:lstStyle>
            <a:lvl1pPr>
              <a:spcBef>
                <a:spcPct val="20000"/>
              </a:spcBef>
              <a:buClr>
                <a:schemeClr val="folHlink"/>
              </a:buClr>
              <a:buSzPct val="120000"/>
              <a:buFont typeface="Arial" charset="0"/>
              <a:buChar char="•"/>
              <a:defRPr sz="3200">
                <a:solidFill>
                  <a:schemeClr val="tx1"/>
                </a:solidFill>
                <a:latin typeface="Arial" charset="0"/>
              </a:defRPr>
            </a:lvl1pPr>
            <a:lvl2pPr marL="742950" indent="-285750">
              <a:spcBef>
                <a:spcPct val="20000"/>
              </a:spcBef>
              <a:buClr>
                <a:schemeClr val="accent2"/>
              </a:buClr>
              <a:buFont typeface="Wingdings" charset="2"/>
              <a:buChar char="§"/>
              <a:defRPr sz="2800">
                <a:solidFill>
                  <a:schemeClr val="tx1"/>
                </a:solidFill>
                <a:latin typeface="Arial" charset="0"/>
              </a:defRPr>
            </a:lvl2pPr>
            <a:lvl3pPr marL="1143000" indent="-228600">
              <a:spcBef>
                <a:spcPct val="20000"/>
              </a:spcBef>
              <a:buClr>
                <a:schemeClr val="folHlink"/>
              </a:buClr>
              <a:buFont typeface="Arial" charset="0"/>
              <a:buChar char="•"/>
              <a:defRPr sz="2400">
                <a:solidFill>
                  <a:schemeClr val="tx1"/>
                </a:solidFill>
                <a:latin typeface="Arial" charset="0"/>
              </a:defRPr>
            </a:lvl3pPr>
            <a:lvl4pPr marL="1600200" indent="-228600">
              <a:spcBef>
                <a:spcPct val="20000"/>
              </a:spcBef>
              <a:buClr>
                <a:schemeClr val="accent2"/>
              </a:buClr>
              <a:buFont typeface="Wingdings" charset="2"/>
              <a:buChar char="§"/>
              <a:defRPr sz="2000">
                <a:solidFill>
                  <a:schemeClr val="tx1"/>
                </a:solidFill>
                <a:latin typeface="Arial" charset="0"/>
              </a:defRPr>
            </a:lvl4pPr>
            <a:lvl5pPr marL="2057400" indent="-228600">
              <a:spcBef>
                <a:spcPct val="20000"/>
              </a:spcBef>
              <a:buClr>
                <a:schemeClr val="folHlink"/>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9pPr>
          </a:lstStyle>
          <a:p>
            <a:pPr>
              <a:spcBef>
                <a:spcPct val="0"/>
              </a:spcBef>
              <a:buClrTx/>
              <a:buSzTx/>
              <a:buFontTx/>
              <a:buNone/>
            </a:pPr>
            <a:endParaRPr lang="x-none" altLang="x-none" sz="1400"/>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547938"/>
            <a:ext cx="4406900" cy="106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altLang="x-none" i="1" dirty="0" err="1"/>
              <a:t>ActiVITY</a:t>
            </a:r>
            <a:r>
              <a:rPr lang="en-US" altLang="x-none" i="1" dirty="0"/>
              <a:t>:</a:t>
            </a:r>
            <a:r>
              <a:rPr lang="en-US" altLang="x-none" dirty="0"/>
              <a:t> COUNT THE DOTS</a:t>
            </a:r>
          </a:p>
        </p:txBody>
      </p:sp>
      <p:sp>
        <p:nvSpPr>
          <p:cNvPr id="66563" name="Rectangle 3"/>
          <p:cNvSpPr>
            <a:spLocks noGrp="1" noChangeArrowheads="1"/>
          </p:cNvSpPr>
          <p:nvPr>
            <p:ph type="body" idx="1"/>
          </p:nvPr>
        </p:nvSpPr>
        <p:spPr>
          <a:xfrm>
            <a:off x="457200" y="1524000"/>
            <a:ext cx="8001000" cy="4572000"/>
          </a:xfrm>
        </p:spPr>
        <p:txBody>
          <a:bodyPr>
            <a:normAutofit/>
          </a:bodyPr>
          <a:lstStyle/>
          <a:p>
            <a:pPr eaLnBrk="1" hangingPunct="1"/>
            <a:r>
              <a:rPr lang="en-US" altLang="x-none" dirty="0"/>
              <a:t>Letters are represented in computers in binary also!</a:t>
            </a:r>
          </a:p>
          <a:p>
            <a:pPr eaLnBrk="1" hangingPunct="1"/>
            <a:r>
              <a:rPr lang="en-US" altLang="x-none" sz="2800" dirty="0"/>
              <a:t>blank	0		00000</a:t>
            </a:r>
            <a:r>
              <a:rPr lang="en-US" altLang="x-none" sz="2800" baseline="-25000" dirty="0"/>
              <a:t>2</a:t>
            </a:r>
            <a:endParaRPr lang="en-US" altLang="x-none" sz="2800" dirty="0"/>
          </a:p>
          <a:p>
            <a:pPr eaLnBrk="1" hangingPunct="1">
              <a:buFont typeface="Arial" charset="0"/>
              <a:buNone/>
            </a:pPr>
            <a:r>
              <a:rPr lang="en-US" altLang="x-none" sz="2800" dirty="0"/>
              <a:t>	A		1		00001</a:t>
            </a:r>
            <a:r>
              <a:rPr lang="en-US" altLang="x-none" sz="2800" baseline="-25000" dirty="0"/>
              <a:t>2</a:t>
            </a:r>
            <a:r>
              <a:rPr lang="en-US" altLang="x-none" sz="2800" dirty="0"/>
              <a:t>	</a:t>
            </a:r>
          </a:p>
          <a:p>
            <a:pPr eaLnBrk="1" hangingPunct="1">
              <a:lnSpc>
                <a:spcPct val="90000"/>
              </a:lnSpc>
              <a:buFont typeface="Arial" charset="0"/>
              <a:buNone/>
            </a:pPr>
            <a:r>
              <a:rPr lang="en-US" altLang="x-none" sz="2800" dirty="0"/>
              <a:t>	B		2		00010</a:t>
            </a:r>
            <a:r>
              <a:rPr lang="en-US" altLang="x-none" sz="2800" baseline="-25000" dirty="0"/>
              <a:t>2</a:t>
            </a:r>
            <a:endParaRPr lang="en-US" altLang="x-none" sz="2800" dirty="0"/>
          </a:p>
          <a:p>
            <a:pPr eaLnBrk="1" hangingPunct="1">
              <a:lnSpc>
                <a:spcPct val="90000"/>
              </a:lnSpc>
              <a:buFont typeface="Arial" charset="0"/>
              <a:buNone/>
            </a:pPr>
            <a:r>
              <a:rPr lang="en-US" altLang="x-none" sz="2800" dirty="0"/>
              <a:t>	C		3		00011</a:t>
            </a:r>
            <a:r>
              <a:rPr lang="en-US" altLang="x-none" sz="2800" baseline="-25000" dirty="0"/>
              <a:t>2</a:t>
            </a:r>
            <a:endParaRPr lang="en-US" altLang="x-none" sz="2800" dirty="0"/>
          </a:p>
          <a:p>
            <a:pPr eaLnBrk="1" hangingPunct="1">
              <a:lnSpc>
                <a:spcPct val="90000"/>
              </a:lnSpc>
              <a:buFont typeface="Arial" charset="0"/>
              <a:buNone/>
            </a:pPr>
            <a:r>
              <a:rPr lang="en-US" altLang="x-none" sz="2800" dirty="0"/>
              <a:t>	...</a:t>
            </a:r>
          </a:p>
          <a:p>
            <a:pPr eaLnBrk="1" hangingPunct="1">
              <a:lnSpc>
                <a:spcPct val="90000"/>
              </a:lnSpc>
              <a:buFont typeface="Arial" charset="0"/>
              <a:buNone/>
            </a:pPr>
            <a:r>
              <a:rPr lang="en-US" altLang="x-none" sz="2800" dirty="0"/>
              <a:t>	Z		26		11010</a:t>
            </a:r>
            <a:r>
              <a:rPr lang="en-US" altLang="x-none" sz="2800" baseline="-25000" dirty="0"/>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65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65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65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65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656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65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r>
              <a:rPr lang="en-US" altLang="x-none" i="1" dirty="0" err="1"/>
              <a:t>ActiVITY</a:t>
            </a:r>
            <a:r>
              <a:rPr lang="en-US" altLang="x-none" i="1" dirty="0"/>
              <a:t>:</a:t>
            </a:r>
            <a:r>
              <a:rPr lang="en-US" altLang="x-none" dirty="0"/>
              <a:t> COUNT THE DOTS</a:t>
            </a:r>
          </a:p>
        </p:txBody>
      </p:sp>
      <p:sp>
        <p:nvSpPr>
          <p:cNvPr id="31746" name="Rectangle 3"/>
          <p:cNvSpPr>
            <a:spLocks noGrp="1" noChangeArrowheads="1"/>
          </p:cNvSpPr>
          <p:nvPr>
            <p:ph type="body" idx="1"/>
          </p:nvPr>
        </p:nvSpPr>
        <p:spPr>
          <a:xfrm>
            <a:off x="4876800" y="2057400"/>
            <a:ext cx="1524000" cy="4419600"/>
          </a:xfrm>
        </p:spPr>
        <p:txBody>
          <a:bodyPr/>
          <a:lstStyle/>
          <a:p>
            <a:pPr algn="r" eaLnBrk="1" hangingPunct="1">
              <a:lnSpc>
                <a:spcPct val="80000"/>
              </a:lnSpc>
              <a:buFont typeface="Arial" charset="0"/>
              <a:buNone/>
            </a:pPr>
            <a:r>
              <a:rPr lang="en-US" altLang="x-none"/>
              <a:t>01001</a:t>
            </a:r>
          </a:p>
          <a:p>
            <a:pPr algn="r" eaLnBrk="1" hangingPunct="1">
              <a:lnSpc>
                <a:spcPct val="80000"/>
              </a:lnSpc>
              <a:buFont typeface="Arial" charset="0"/>
              <a:buNone/>
            </a:pPr>
            <a:r>
              <a:rPr lang="en-US" altLang="x-none"/>
              <a:t>00011</a:t>
            </a:r>
          </a:p>
          <a:p>
            <a:pPr algn="r" eaLnBrk="1" hangingPunct="1">
              <a:lnSpc>
                <a:spcPct val="80000"/>
              </a:lnSpc>
              <a:buFont typeface="Arial" charset="0"/>
              <a:buNone/>
            </a:pPr>
            <a:r>
              <a:rPr lang="en-US" altLang="x-none"/>
              <a:t>00101</a:t>
            </a:r>
          </a:p>
          <a:p>
            <a:pPr algn="r" eaLnBrk="1" hangingPunct="1">
              <a:lnSpc>
                <a:spcPct val="80000"/>
              </a:lnSpc>
              <a:buFont typeface="Arial" charset="0"/>
              <a:buNone/>
            </a:pPr>
            <a:r>
              <a:rPr lang="en-US" altLang="x-none"/>
              <a:t>00000</a:t>
            </a:r>
          </a:p>
          <a:p>
            <a:pPr algn="r" eaLnBrk="1" hangingPunct="1">
              <a:lnSpc>
                <a:spcPct val="80000"/>
              </a:lnSpc>
              <a:buFont typeface="Arial" charset="0"/>
              <a:buNone/>
            </a:pPr>
            <a:r>
              <a:rPr lang="en-US" altLang="x-none"/>
              <a:t>00011</a:t>
            </a:r>
          </a:p>
          <a:p>
            <a:pPr algn="r" eaLnBrk="1" hangingPunct="1">
              <a:lnSpc>
                <a:spcPct val="80000"/>
              </a:lnSpc>
              <a:buFont typeface="Arial" charset="0"/>
              <a:buNone/>
            </a:pPr>
            <a:r>
              <a:rPr lang="en-US" altLang="x-none"/>
              <a:t>10010</a:t>
            </a:r>
          </a:p>
          <a:p>
            <a:pPr algn="r" eaLnBrk="1" hangingPunct="1">
              <a:lnSpc>
                <a:spcPct val="80000"/>
              </a:lnSpc>
              <a:buFont typeface="Arial" charset="0"/>
              <a:buNone/>
            </a:pPr>
            <a:r>
              <a:rPr lang="en-US" altLang="x-none"/>
              <a:t>00101</a:t>
            </a:r>
          </a:p>
          <a:p>
            <a:pPr algn="r" eaLnBrk="1" hangingPunct="1">
              <a:lnSpc>
                <a:spcPct val="80000"/>
              </a:lnSpc>
              <a:buFont typeface="Arial" charset="0"/>
              <a:buNone/>
            </a:pPr>
            <a:r>
              <a:rPr lang="en-US" altLang="x-none"/>
              <a:t>00001</a:t>
            </a:r>
          </a:p>
          <a:p>
            <a:pPr algn="r" eaLnBrk="1" hangingPunct="1">
              <a:lnSpc>
                <a:spcPct val="80000"/>
              </a:lnSpc>
              <a:buFont typeface="Arial" charset="0"/>
              <a:buNone/>
            </a:pPr>
            <a:r>
              <a:rPr lang="en-US" altLang="x-none"/>
              <a:t>01101</a:t>
            </a:r>
            <a:endParaRPr lang="en-US" altLang="x-none" sz="2800"/>
          </a:p>
        </p:txBody>
      </p:sp>
      <p:sp>
        <p:nvSpPr>
          <p:cNvPr id="68612" name="Rectangle 4"/>
          <p:cNvSpPr>
            <a:spLocks noChangeArrowheads="1"/>
          </p:cNvSpPr>
          <p:nvPr/>
        </p:nvSpPr>
        <p:spPr bwMode="auto">
          <a:xfrm>
            <a:off x="7010400" y="2057400"/>
            <a:ext cx="12954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folHlink"/>
              </a:buClr>
              <a:buSzPct val="120000"/>
              <a:buFont typeface="Arial" charset="0"/>
              <a:buChar char="•"/>
              <a:defRPr sz="3200">
                <a:solidFill>
                  <a:schemeClr val="tx1"/>
                </a:solidFill>
                <a:latin typeface="Arial" charset="0"/>
              </a:defRPr>
            </a:lvl1pPr>
            <a:lvl2pPr marL="742950" indent="-285750">
              <a:spcBef>
                <a:spcPct val="20000"/>
              </a:spcBef>
              <a:buClr>
                <a:schemeClr val="accent2"/>
              </a:buClr>
              <a:buFont typeface="Wingdings" charset="2"/>
              <a:buChar char="§"/>
              <a:defRPr sz="2800">
                <a:solidFill>
                  <a:schemeClr val="tx1"/>
                </a:solidFill>
                <a:latin typeface="Arial" charset="0"/>
              </a:defRPr>
            </a:lvl2pPr>
            <a:lvl3pPr marL="1143000" indent="-228600">
              <a:spcBef>
                <a:spcPct val="20000"/>
              </a:spcBef>
              <a:buClr>
                <a:schemeClr val="folHlink"/>
              </a:buClr>
              <a:buFont typeface="Arial" charset="0"/>
              <a:buChar char="•"/>
              <a:defRPr sz="2400">
                <a:solidFill>
                  <a:schemeClr val="tx1"/>
                </a:solidFill>
                <a:latin typeface="Arial" charset="0"/>
              </a:defRPr>
            </a:lvl3pPr>
            <a:lvl4pPr marL="1600200" indent="-228600">
              <a:spcBef>
                <a:spcPct val="20000"/>
              </a:spcBef>
              <a:buClr>
                <a:schemeClr val="accent2"/>
              </a:buClr>
              <a:buFont typeface="Wingdings" charset="2"/>
              <a:buChar char="§"/>
              <a:defRPr sz="2000">
                <a:solidFill>
                  <a:schemeClr val="tx1"/>
                </a:solidFill>
                <a:latin typeface="Arial" charset="0"/>
              </a:defRPr>
            </a:lvl4pPr>
            <a:lvl5pPr marL="2057400" indent="-228600">
              <a:spcBef>
                <a:spcPct val="20000"/>
              </a:spcBef>
              <a:buClr>
                <a:schemeClr val="folHlink"/>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9pPr>
          </a:lstStyle>
          <a:p>
            <a:pPr eaLnBrk="1" hangingPunct="1">
              <a:lnSpc>
                <a:spcPct val="80000"/>
              </a:lnSpc>
              <a:buFont typeface="Arial" charset="0"/>
              <a:buNone/>
            </a:pPr>
            <a:r>
              <a:rPr lang="en-US" altLang="x-none"/>
              <a:t>I</a:t>
            </a:r>
          </a:p>
          <a:p>
            <a:pPr eaLnBrk="1" hangingPunct="1">
              <a:lnSpc>
                <a:spcPct val="80000"/>
              </a:lnSpc>
              <a:buFont typeface="Arial" charset="0"/>
              <a:buNone/>
            </a:pPr>
            <a:r>
              <a:rPr lang="en-US" altLang="x-none"/>
              <a:t>C</a:t>
            </a:r>
          </a:p>
          <a:p>
            <a:pPr eaLnBrk="1" hangingPunct="1">
              <a:lnSpc>
                <a:spcPct val="80000"/>
              </a:lnSpc>
              <a:buFont typeface="Arial" charset="0"/>
              <a:buNone/>
            </a:pPr>
            <a:r>
              <a:rPr lang="en-US" altLang="x-none"/>
              <a:t>E</a:t>
            </a:r>
          </a:p>
          <a:p>
            <a:pPr eaLnBrk="1" hangingPunct="1">
              <a:lnSpc>
                <a:spcPct val="80000"/>
              </a:lnSpc>
              <a:buFont typeface="Arial" charset="0"/>
              <a:buNone/>
            </a:pPr>
            <a:r>
              <a:rPr lang="en-US" altLang="x-none"/>
              <a:t>_</a:t>
            </a:r>
          </a:p>
          <a:p>
            <a:pPr eaLnBrk="1" hangingPunct="1">
              <a:lnSpc>
                <a:spcPct val="80000"/>
              </a:lnSpc>
              <a:buFont typeface="Arial" charset="0"/>
              <a:buNone/>
            </a:pPr>
            <a:r>
              <a:rPr lang="en-US" altLang="x-none"/>
              <a:t>C</a:t>
            </a:r>
          </a:p>
          <a:p>
            <a:pPr eaLnBrk="1" hangingPunct="1">
              <a:lnSpc>
                <a:spcPct val="80000"/>
              </a:lnSpc>
              <a:buFont typeface="Arial" charset="0"/>
              <a:buNone/>
            </a:pPr>
            <a:r>
              <a:rPr lang="en-US" altLang="x-none"/>
              <a:t>R</a:t>
            </a:r>
          </a:p>
          <a:p>
            <a:pPr eaLnBrk="1" hangingPunct="1">
              <a:lnSpc>
                <a:spcPct val="80000"/>
              </a:lnSpc>
              <a:buFont typeface="Arial" charset="0"/>
              <a:buNone/>
            </a:pPr>
            <a:r>
              <a:rPr lang="en-US" altLang="x-none"/>
              <a:t>E</a:t>
            </a:r>
          </a:p>
          <a:p>
            <a:pPr eaLnBrk="1" hangingPunct="1">
              <a:lnSpc>
                <a:spcPct val="80000"/>
              </a:lnSpc>
              <a:buFont typeface="Arial" charset="0"/>
              <a:buNone/>
            </a:pPr>
            <a:r>
              <a:rPr lang="en-US" altLang="x-none"/>
              <a:t>A</a:t>
            </a:r>
          </a:p>
          <a:p>
            <a:pPr eaLnBrk="1" hangingPunct="1">
              <a:lnSpc>
                <a:spcPct val="80000"/>
              </a:lnSpc>
              <a:buFont typeface="Arial" charset="0"/>
              <a:buNone/>
            </a:pPr>
            <a:r>
              <a:rPr lang="en-US" altLang="x-none"/>
              <a:t>M</a:t>
            </a:r>
            <a:endParaRPr lang="en-US" altLang="x-none" sz="2800"/>
          </a:p>
        </p:txBody>
      </p:sp>
      <p:sp>
        <p:nvSpPr>
          <p:cNvPr id="31748" name="Rectangle 5"/>
          <p:cNvSpPr>
            <a:spLocks noChangeArrowheads="1"/>
          </p:cNvSpPr>
          <p:nvPr/>
        </p:nvSpPr>
        <p:spPr bwMode="auto">
          <a:xfrm>
            <a:off x="838200" y="2057400"/>
            <a:ext cx="15240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folHlink"/>
              </a:buClr>
              <a:buSzPct val="120000"/>
              <a:buFont typeface="Arial" charset="0"/>
              <a:buChar char="•"/>
              <a:defRPr sz="3200">
                <a:solidFill>
                  <a:schemeClr val="tx1"/>
                </a:solidFill>
                <a:latin typeface="Arial" charset="0"/>
              </a:defRPr>
            </a:lvl1pPr>
            <a:lvl2pPr marL="742950" indent="-285750">
              <a:spcBef>
                <a:spcPct val="20000"/>
              </a:spcBef>
              <a:buClr>
                <a:schemeClr val="accent2"/>
              </a:buClr>
              <a:buFont typeface="Wingdings" charset="2"/>
              <a:buChar char="§"/>
              <a:defRPr sz="2800">
                <a:solidFill>
                  <a:schemeClr val="tx1"/>
                </a:solidFill>
                <a:latin typeface="Arial" charset="0"/>
              </a:defRPr>
            </a:lvl2pPr>
            <a:lvl3pPr marL="1143000" indent="-228600">
              <a:spcBef>
                <a:spcPct val="20000"/>
              </a:spcBef>
              <a:buClr>
                <a:schemeClr val="folHlink"/>
              </a:buClr>
              <a:buFont typeface="Arial" charset="0"/>
              <a:buChar char="•"/>
              <a:defRPr sz="2400">
                <a:solidFill>
                  <a:schemeClr val="tx1"/>
                </a:solidFill>
                <a:latin typeface="Arial" charset="0"/>
              </a:defRPr>
            </a:lvl3pPr>
            <a:lvl4pPr marL="1600200" indent="-228600">
              <a:spcBef>
                <a:spcPct val="20000"/>
              </a:spcBef>
              <a:buClr>
                <a:schemeClr val="accent2"/>
              </a:buClr>
              <a:buFont typeface="Wingdings" charset="2"/>
              <a:buChar char="§"/>
              <a:defRPr sz="2000">
                <a:solidFill>
                  <a:schemeClr val="tx1"/>
                </a:solidFill>
                <a:latin typeface="Arial" charset="0"/>
              </a:defRPr>
            </a:lvl4pPr>
            <a:lvl5pPr marL="2057400" indent="-228600">
              <a:spcBef>
                <a:spcPct val="20000"/>
              </a:spcBef>
              <a:buClr>
                <a:schemeClr val="folHlink"/>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9pPr>
          </a:lstStyle>
          <a:p>
            <a:pPr eaLnBrk="1" hangingPunct="1">
              <a:lnSpc>
                <a:spcPct val="80000"/>
              </a:lnSpc>
              <a:buFont typeface="Arial" charset="0"/>
              <a:buNone/>
            </a:pPr>
            <a:r>
              <a:rPr lang="en-US" altLang="x-none" sz="2000" i="1"/>
              <a:t>blank</a:t>
            </a:r>
            <a:r>
              <a:rPr lang="en-US" altLang="x-none" sz="2000"/>
              <a:t>	0</a:t>
            </a:r>
          </a:p>
          <a:p>
            <a:pPr eaLnBrk="1" hangingPunct="1">
              <a:lnSpc>
                <a:spcPct val="80000"/>
              </a:lnSpc>
              <a:buFont typeface="Arial" charset="0"/>
              <a:buNone/>
            </a:pPr>
            <a:r>
              <a:rPr lang="en-US" altLang="x-none" sz="2000"/>
              <a:t>A		1</a:t>
            </a:r>
          </a:p>
          <a:p>
            <a:pPr eaLnBrk="1" hangingPunct="1">
              <a:lnSpc>
                <a:spcPct val="80000"/>
              </a:lnSpc>
              <a:buFont typeface="Arial" charset="0"/>
              <a:buNone/>
            </a:pPr>
            <a:r>
              <a:rPr lang="en-US" altLang="x-none" sz="2000"/>
              <a:t>B		2</a:t>
            </a:r>
          </a:p>
          <a:p>
            <a:pPr eaLnBrk="1" hangingPunct="1">
              <a:lnSpc>
                <a:spcPct val="80000"/>
              </a:lnSpc>
              <a:buFont typeface="Arial" charset="0"/>
              <a:buNone/>
            </a:pPr>
            <a:r>
              <a:rPr lang="en-US" altLang="x-none" sz="2000"/>
              <a:t>C		3</a:t>
            </a:r>
          </a:p>
          <a:p>
            <a:pPr eaLnBrk="1" hangingPunct="1">
              <a:lnSpc>
                <a:spcPct val="80000"/>
              </a:lnSpc>
              <a:buFont typeface="Arial" charset="0"/>
              <a:buNone/>
            </a:pPr>
            <a:r>
              <a:rPr lang="en-US" altLang="x-none" sz="2000"/>
              <a:t>D		4</a:t>
            </a:r>
          </a:p>
          <a:p>
            <a:pPr eaLnBrk="1" hangingPunct="1">
              <a:lnSpc>
                <a:spcPct val="80000"/>
              </a:lnSpc>
              <a:buFont typeface="Arial" charset="0"/>
              <a:buNone/>
            </a:pPr>
            <a:r>
              <a:rPr lang="en-US" altLang="x-none" sz="2000"/>
              <a:t>E		5</a:t>
            </a:r>
          </a:p>
          <a:p>
            <a:pPr eaLnBrk="1" hangingPunct="1">
              <a:lnSpc>
                <a:spcPct val="80000"/>
              </a:lnSpc>
              <a:buFont typeface="Arial" charset="0"/>
              <a:buNone/>
            </a:pPr>
            <a:r>
              <a:rPr lang="en-US" altLang="x-none" sz="2000"/>
              <a:t>F		6</a:t>
            </a:r>
          </a:p>
          <a:p>
            <a:pPr eaLnBrk="1" hangingPunct="1">
              <a:lnSpc>
                <a:spcPct val="80000"/>
              </a:lnSpc>
              <a:buFont typeface="Arial" charset="0"/>
              <a:buNone/>
            </a:pPr>
            <a:r>
              <a:rPr lang="en-US" altLang="x-none" sz="2000"/>
              <a:t>G		7</a:t>
            </a:r>
          </a:p>
          <a:p>
            <a:pPr eaLnBrk="1" hangingPunct="1">
              <a:lnSpc>
                <a:spcPct val="80000"/>
              </a:lnSpc>
              <a:buFont typeface="Arial" charset="0"/>
              <a:buNone/>
            </a:pPr>
            <a:r>
              <a:rPr lang="en-US" altLang="x-none" sz="2000"/>
              <a:t>H		8</a:t>
            </a:r>
          </a:p>
          <a:p>
            <a:pPr eaLnBrk="1" hangingPunct="1">
              <a:lnSpc>
                <a:spcPct val="80000"/>
              </a:lnSpc>
              <a:buFont typeface="Arial" charset="0"/>
              <a:buNone/>
            </a:pPr>
            <a:r>
              <a:rPr lang="en-US" altLang="x-none" sz="2000"/>
              <a:t>I		9</a:t>
            </a:r>
          </a:p>
          <a:p>
            <a:pPr eaLnBrk="1" hangingPunct="1">
              <a:lnSpc>
                <a:spcPct val="80000"/>
              </a:lnSpc>
              <a:buFont typeface="Arial" charset="0"/>
              <a:buNone/>
            </a:pPr>
            <a:r>
              <a:rPr lang="en-US" altLang="x-none" sz="2000"/>
              <a:t>J		10</a:t>
            </a:r>
          </a:p>
          <a:p>
            <a:pPr eaLnBrk="1" hangingPunct="1">
              <a:lnSpc>
                <a:spcPct val="80000"/>
              </a:lnSpc>
              <a:buFont typeface="Arial" charset="0"/>
              <a:buNone/>
            </a:pPr>
            <a:r>
              <a:rPr lang="en-US" altLang="x-none" sz="2000"/>
              <a:t>K		11</a:t>
            </a:r>
          </a:p>
          <a:p>
            <a:pPr eaLnBrk="1" hangingPunct="1">
              <a:lnSpc>
                <a:spcPct val="80000"/>
              </a:lnSpc>
              <a:buFont typeface="Arial" charset="0"/>
              <a:buNone/>
            </a:pPr>
            <a:r>
              <a:rPr lang="en-US" altLang="x-none" sz="2000"/>
              <a:t>L		12</a:t>
            </a:r>
          </a:p>
          <a:p>
            <a:pPr eaLnBrk="1" hangingPunct="1">
              <a:lnSpc>
                <a:spcPct val="80000"/>
              </a:lnSpc>
              <a:buFont typeface="Arial" charset="0"/>
              <a:buNone/>
            </a:pPr>
            <a:r>
              <a:rPr lang="en-US" altLang="x-none" sz="2000"/>
              <a:t>M		13</a:t>
            </a:r>
          </a:p>
        </p:txBody>
      </p:sp>
      <p:sp>
        <p:nvSpPr>
          <p:cNvPr id="31749" name="Rectangle 6"/>
          <p:cNvSpPr>
            <a:spLocks noChangeArrowheads="1"/>
          </p:cNvSpPr>
          <p:nvPr/>
        </p:nvSpPr>
        <p:spPr bwMode="auto">
          <a:xfrm>
            <a:off x="2590800" y="2057400"/>
            <a:ext cx="15240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folHlink"/>
              </a:buClr>
              <a:buSzPct val="120000"/>
              <a:buFont typeface="Arial" charset="0"/>
              <a:buChar char="•"/>
              <a:defRPr sz="3200">
                <a:solidFill>
                  <a:schemeClr val="tx1"/>
                </a:solidFill>
                <a:latin typeface="Arial" charset="0"/>
              </a:defRPr>
            </a:lvl1pPr>
            <a:lvl2pPr marL="742950" indent="-285750">
              <a:spcBef>
                <a:spcPct val="20000"/>
              </a:spcBef>
              <a:buClr>
                <a:schemeClr val="accent2"/>
              </a:buClr>
              <a:buFont typeface="Wingdings" charset="2"/>
              <a:buChar char="§"/>
              <a:defRPr sz="2800">
                <a:solidFill>
                  <a:schemeClr val="tx1"/>
                </a:solidFill>
                <a:latin typeface="Arial" charset="0"/>
              </a:defRPr>
            </a:lvl2pPr>
            <a:lvl3pPr marL="1143000" indent="-228600">
              <a:spcBef>
                <a:spcPct val="20000"/>
              </a:spcBef>
              <a:buClr>
                <a:schemeClr val="folHlink"/>
              </a:buClr>
              <a:buFont typeface="Arial" charset="0"/>
              <a:buChar char="•"/>
              <a:defRPr sz="2400">
                <a:solidFill>
                  <a:schemeClr val="tx1"/>
                </a:solidFill>
                <a:latin typeface="Arial" charset="0"/>
              </a:defRPr>
            </a:lvl3pPr>
            <a:lvl4pPr marL="1600200" indent="-228600">
              <a:spcBef>
                <a:spcPct val="20000"/>
              </a:spcBef>
              <a:buClr>
                <a:schemeClr val="accent2"/>
              </a:buClr>
              <a:buFont typeface="Wingdings" charset="2"/>
              <a:buChar char="§"/>
              <a:defRPr sz="2000">
                <a:solidFill>
                  <a:schemeClr val="tx1"/>
                </a:solidFill>
                <a:latin typeface="Arial" charset="0"/>
              </a:defRPr>
            </a:lvl4pPr>
            <a:lvl5pPr marL="2057400" indent="-228600">
              <a:spcBef>
                <a:spcPct val="20000"/>
              </a:spcBef>
              <a:buClr>
                <a:schemeClr val="folHlink"/>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9pPr>
          </a:lstStyle>
          <a:p>
            <a:pPr eaLnBrk="1" hangingPunct="1">
              <a:lnSpc>
                <a:spcPct val="80000"/>
              </a:lnSpc>
              <a:buFont typeface="Arial" charset="0"/>
              <a:buNone/>
            </a:pPr>
            <a:endParaRPr lang="en-US" altLang="x-none" sz="2000"/>
          </a:p>
          <a:p>
            <a:pPr eaLnBrk="1" hangingPunct="1">
              <a:lnSpc>
                <a:spcPct val="80000"/>
              </a:lnSpc>
              <a:buFont typeface="Arial" charset="0"/>
              <a:buNone/>
            </a:pPr>
            <a:r>
              <a:rPr lang="en-US" altLang="x-none" sz="2000"/>
              <a:t>N		14</a:t>
            </a:r>
          </a:p>
          <a:p>
            <a:pPr eaLnBrk="1" hangingPunct="1">
              <a:lnSpc>
                <a:spcPct val="80000"/>
              </a:lnSpc>
              <a:buFont typeface="Arial" charset="0"/>
              <a:buNone/>
            </a:pPr>
            <a:r>
              <a:rPr lang="en-US" altLang="x-none" sz="2000"/>
              <a:t>O		15</a:t>
            </a:r>
          </a:p>
          <a:p>
            <a:pPr eaLnBrk="1" hangingPunct="1">
              <a:lnSpc>
                <a:spcPct val="80000"/>
              </a:lnSpc>
              <a:buFont typeface="Arial" charset="0"/>
              <a:buNone/>
            </a:pPr>
            <a:r>
              <a:rPr lang="en-US" altLang="x-none" sz="2000"/>
              <a:t>P		16</a:t>
            </a:r>
          </a:p>
          <a:p>
            <a:pPr eaLnBrk="1" hangingPunct="1">
              <a:lnSpc>
                <a:spcPct val="80000"/>
              </a:lnSpc>
              <a:buFont typeface="Arial" charset="0"/>
              <a:buNone/>
            </a:pPr>
            <a:r>
              <a:rPr lang="en-US" altLang="x-none" sz="2000"/>
              <a:t>Q		17</a:t>
            </a:r>
          </a:p>
          <a:p>
            <a:pPr eaLnBrk="1" hangingPunct="1">
              <a:lnSpc>
                <a:spcPct val="80000"/>
              </a:lnSpc>
              <a:buFont typeface="Arial" charset="0"/>
              <a:buNone/>
            </a:pPr>
            <a:r>
              <a:rPr lang="en-US" altLang="x-none" sz="2000"/>
              <a:t>R		18</a:t>
            </a:r>
          </a:p>
          <a:p>
            <a:pPr eaLnBrk="1" hangingPunct="1">
              <a:lnSpc>
                <a:spcPct val="80000"/>
              </a:lnSpc>
              <a:buFont typeface="Arial" charset="0"/>
              <a:buNone/>
            </a:pPr>
            <a:r>
              <a:rPr lang="en-US" altLang="x-none" sz="2000"/>
              <a:t>S		19</a:t>
            </a:r>
          </a:p>
          <a:p>
            <a:pPr eaLnBrk="1" hangingPunct="1">
              <a:lnSpc>
                <a:spcPct val="80000"/>
              </a:lnSpc>
              <a:buFont typeface="Arial" charset="0"/>
              <a:buNone/>
            </a:pPr>
            <a:r>
              <a:rPr lang="en-US" altLang="x-none" sz="2000"/>
              <a:t>T		20</a:t>
            </a:r>
          </a:p>
          <a:p>
            <a:pPr eaLnBrk="1" hangingPunct="1">
              <a:lnSpc>
                <a:spcPct val="80000"/>
              </a:lnSpc>
              <a:buFont typeface="Arial" charset="0"/>
              <a:buNone/>
            </a:pPr>
            <a:r>
              <a:rPr lang="en-US" altLang="x-none" sz="2000"/>
              <a:t>U		21</a:t>
            </a:r>
          </a:p>
          <a:p>
            <a:pPr eaLnBrk="1" hangingPunct="1">
              <a:lnSpc>
                <a:spcPct val="80000"/>
              </a:lnSpc>
              <a:buFont typeface="Arial" charset="0"/>
              <a:buNone/>
            </a:pPr>
            <a:r>
              <a:rPr lang="en-US" altLang="x-none" sz="2000"/>
              <a:t>V		22</a:t>
            </a:r>
          </a:p>
          <a:p>
            <a:pPr eaLnBrk="1" hangingPunct="1">
              <a:lnSpc>
                <a:spcPct val="80000"/>
              </a:lnSpc>
              <a:buFont typeface="Arial" charset="0"/>
              <a:buNone/>
            </a:pPr>
            <a:r>
              <a:rPr lang="en-US" altLang="x-none" sz="2000"/>
              <a:t>W		23</a:t>
            </a:r>
          </a:p>
          <a:p>
            <a:pPr eaLnBrk="1" hangingPunct="1">
              <a:lnSpc>
                <a:spcPct val="80000"/>
              </a:lnSpc>
              <a:buFont typeface="Arial" charset="0"/>
              <a:buNone/>
            </a:pPr>
            <a:r>
              <a:rPr lang="en-US" altLang="x-none" sz="2000"/>
              <a:t>X		24</a:t>
            </a:r>
          </a:p>
          <a:p>
            <a:pPr eaLnBrk="1" hangingPunct="1">
              <a:lnSpc>
                <a:spcPct val="80000"/>
              </a:lnSpc>
              <a:buFont typeface="Arial" charset="0"/>
              <a:buNone/>
            </a:pPr>
            <a:r>
              <a:rPr lang="en-US" altLang="x-none" sz="2000"/>
              <a:t>Y		25</a:t>
            </a:r>
          </a:p>
          <a:p>
            <a:pPr eaLnBrk="1" hangingPunct="1">
              <a:lnSpc>
                <a:spcPct val="80000"/>
              </a:lnSpc>
              <a:buFont typeface="Arial" charset="0"/>
              <a:buNone/>
            </a:pPr>
            <a:r>
              <a:rPr lang="en-US" altLang="x-none" sz="2000"/>
              <a:t>Z		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861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861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861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861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861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8612">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686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normAutofit/>
          </a:bodyPr>
          <a:lstStyle/>
          <a:p>
            <a:r>
              <a:rPr lang="en-US" altLang="x-none" sz="3200" i="1" dirty="0" err="1"/>
              <a:t>ActiVITY</a:t>
            </a:r>
            <a:r>
              <a:rPr lang="en-US" altLang="x-none" sz="3200" i="1" dirty="0"/>
              <a:t>:</a:t>
            </a:r>
            <a:r>
              <a:rPr lang="en-US" altLang="x-none" sz="3200" dirty="0"/>
              <a:t> PUT COMPUTERS TO WORK</a:t>
            </a:r>
          </a:p>
        </p:txBody>
      </p:sp>
      <p:sp>
        <p:nvSpPr>
          <p:cNvPr id="111619" name="Rectangle 3"/>
          <p:cNvSpPr>
            <a:spLocks noGrp="1" noChangeArrowheads="1"/>
          </p:cNvSpPr>
          <p:nvPr>
            <p:ph type="body" idx="1"/>
          </p:nvPr>
        </p:nvSpPr>
        <p:spPr>
          <a:xfrm>
            <a:off x="457200" y="1524000"/>
            <a:ext cx="8153400" cy="4572000"/>
          </a:xfrm>
        </p:spPr>
        <p:txBody>
          <a:bodyPr>
            <a:normAutofit fontScale="92500" lnSpcReduction="10000"/>
          </a:bodyPr>
          <a:lstStyle/>
          <a:p>
            <a:pPr eaLnBrk="1" hangingPunct="1"/>
            <a:r>
              <a:rPr lang="en-US" altLang="x-none" dirty="0"/>
              <a:t>Even though computers are fast, there is a limit to how quickly they can solve problems. Sorting networks is a strategy that computers use to sort random numbers into order.</a:t>
            </a:r>
          </a:p>
          <a:p>
            <a:r>
              <a:rPr lang="en-US" dirty="0"/>
              <a:t>Students are led into an activity to turn themselves into a simple sorting network where they compared the number cards they were holding and sorted themselves into ascending order.</a:t>
            </a:r>
            <a:endParaRPr lang="en-US" altLang="x-none" dirty="0"/>
          </a:p>
          <a:p>
            <a:pPr eaLnBrk="1" hangingPunct="1"/>
            <a:r>
              <a:rPr lang="en-US" altLang="x-none" dirty="0">
                <a:hlinkClick r:id="rId3"/>
              </a:rPr>
              <a:t>Sorting Networks video</a:t>
            </a:r>
            <a:endParaRPr lang="en-US" altLang="x-none" dirty="0"/>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5486400"/>
            <a:ext cx="368300" cy="368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6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normAutofit/>
          </a:bodyPr>
          <a:lstStyle/>
          <a:p>
            <a:pPr eaLnBrk="1" hangingPunct="1"/>
            <a:r>
              <a:rPr lang="en-US" altLang="x-none" i="1" dirty="0"/>
              <a:t>CS Lesson 2</a:t>
            </a:r>
            <a:r>
              <a:rPr lang="en-US" altLang="x-none" dirty="0"/>
              <a:t>: ALGORITHMS</a:t>
            </a:r>
          </a:p>
        </p:txBody>
      </p:sp>
      <p:sp>
        <p:nvSpPr>
          <p:cNvPr id="111619" name="Rectangle 3"/>
          <p:cNvSpPr>
            <a:spLocks noGrp="1" noChangeArrowheads="1"/>
          </p:cNvSpPr>
          <p:nvPr>
            <p:ph type="body" idx="1"/>
          </p:nvPr>
        </p:nvSpPr>
        <p:spPr>
          <a:xfrm>
            <a:off x="457200" y="1384300"/>
            <a:ext cx="5270500" cy="4787900"/>
          </a:xfrm>
        </p:spPr>
        <p:txBody>
          <a:bodyPr>
            <a:normAutofit fontScale="85000" lnSpcReduction="20000"/>
          </a:bodyPr>
          <a:lstStyle/>
          <a:p>
            <a:pPr eaLnBrk="1" hangingPunct="1"/>
            <a:r>
              <a:rPr lang="en-US" altLang="x-none" dirty="0"/>
              <a:t>Real-life activities using algorithms.</a:t>
            </a:r>
          </a:p>
          <a:p>
            <a:pPr eaLnBrk="1" hangingPunct="1"/>
            <a:r>
              <a:rPr lang="en-US" altLang="x-none" dirty="0"/>
              <a:t>Al-go-</a:t>
            </a:r>
            <a:r>
              <a:rPr lang="en-US" altLang="x-none" dirty="0" err="1"/>
              <a:t>ri</a:t>
            </a:r>
            <a:r>
              <a:rPr lang="en-US" altLang="x-none" dirty="0"/>
              <a:t>-</a:t>
            </a:r>
            <a:r>
              <a:rPr lang="en-US" altLang="x-none" dirty="0" err="1"/>
              <a:t>thm</a:t>
            </a:r>
            <a:r>
              <a:rPr lang="en-US" altLang="x-none" dirty="0"/>
              <a:t> is a list of steps that you can follow to finish a task</a:t>
            </a:r>
          </a:p>
          <a:p>
            <a:r>
              <a:rPr lang="en-US" altLang="x-none" dirty="0"/>
              <a:t>Pro-gram is an algorithm that has been coded into something that can be run by a machine</a:t>
            </a:r>
          </a:p>
          <a:p>
            <a:r>
              <a:rPr lang="en-US" dirty="0"/>
              <a:t>Students will make paper airplanes using an algorithm </a:t>
            </a:r>
          </a:p>
          <a:p>
            <a:r>
              <a:rPr lang="en-US" dirty="0"/>
              <a:t>Start building the skills to translate real world situations to online scenarios and vice versa</a:t>
            </a:r>
          </a:p>
          <a:p>
            <a:r>
              <a:rPr lang="en-US" dirty="0">
                <a:hlinkClick r:id="rId3"/>
              </a:rPr>
              <a:t>Build Paper Airplanes </a:t>
            </a:r>
            <a:endParaRPr lang="en-US" altLang="x-none" dirty="0"/>
          </a:p>
          <a:p>
            <a:pPr eaLnBrk="1" hangingPunct="1"/>
            <a:endParaRPr lang="en-US" altLang="x-none" dirty="0"/>
          </a:p>
          <a:p>
            <a:pPr eaLnBrk="1" hangingPunct="1"/>
            <a:endParaRPr lang="en-US" altLang="x-none"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7700" y="1384300"/>
            <a:ext cx="3251200" cy="4483100"/>
          </a:xfrm>
          <a:prstGeom prst="rect">
            <a:avLst/>
          </a:prstGeom>
        </p:spPr>
      </p:pic>
      <p:pic>
        <p:nvPicPr>
          <p:cNvPr id="3" name="Picture 2">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5753100"/>
            <a:ext cx="419100" cy="419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16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1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304800" y="228600"/>
            <a:ext cx="6096000" cy="838200"/>
          </a:xfrm>
        </p:spPr>
        <p:txBody>
          <a:bodyPr>
            <a:noAutofit/>
          </a:bodyPr>
          <a:lstStyle/>
          <a:p>
            <a:pPr eaLnBrk="1" hangingPunct="1"/>
            <a:r>
              <a:rPr lang="en-US" altLang="x-none" sz="3200" i="1" dirty="0"/>
              <a:t>CS Lesson 3:</a:t>
            </a:r>
            <a:r>
              <a:rPr lang="en-US" altLang="x-none" sz="3200" dirty="0"/>
              <a:t> How does the Internet Work?</a:t>
            </a:r>
          </a:p>
        </p:txBody>
      </p:sp>
      <p:sp>
        <p:nvSpPr>
          <p:cNvPr id="44034" name="Rectangle 3"/>
          <p:cNvSpPr>
            <a:spLocks noGrp="1" noChangeArrowheads="1"/>
          </p:cNvSpPr>
          <p:nvPr>
            <p:ph type="body" idx="1"/>
          </p:nvPr>
        </p:nvSpPr>
        <p:spPr>
          <a:xfrm>
            <a:off x="77788" y="3563938"/>
            <a:ext cx="12209462" cy="3581400"/>
          </a:xfrm>
        </p:spPr>
        <p:txBody>
          <a:bodyPr/>
          <a:lstStyle/>
          <a:p>
            <a:pPr eaLnBrk="1" hangingPunct="1"/>
            <a:endParaRPr lang="en-US" altLang="x-none">
              <a:hlinkClick r:id="" action="ppaction://noaction"/>
            </a:endParaRPr>
          </a:p>
          <a:p>
            <a:pPr eaLnBrk="1" hangingPunct="1"/>
            <a:endParaRPr lang="en-US" altLang="x-none">
              <a:hlinkClick r:id="" action="ppaction://noaction"/>
            </a:endParaRPr>
          </a:p>
          <a:p>
            <a:pPr eaLnBrk="1" hangingPunct="1"/>
            <a:endParaRPr lang="en-US" altLang="x-none"/>
          </a:p>
          <a:p>
            <a:pPr eaLnBrk="1" hangingPunct="1"/>
            <a:endParaRPr lang="pt-BR" altLang="x-none"/>
          </a:p>
          <a:p>
            <a:pPr eaLnBrk="1" hangingPunct="1"/>
            <a:endParaRPr lang="en-US" altLang="x-none"/>
          </a:p>
          <a:p>
            <a:pPr eaLnBrk="1" hangingPunct="1"/>
            <a:endParaRPr lang="en-US" altLang="x-none"/>
          </a:p>
          <a:p>
            <a:pPr eaLnBrk="1" hangingPunct="1"/>
            <a:endParaRPr lang="en-US" altLang="x-none"/>
          </a:p>
        </p:txBody>
      </p:sp>
      <p:pic>
        <p:nvPicPr>
          <p:cNvPr id="44036" name="Picture 2" descr="https://code.org/curriculum/course3/18/voca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8686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358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fontScale="90000"/>
          </a:bodyPr>
          <a:lstStyle/>
          <a:p>
            <a:pPr eaLnBrk="1" hangingPunct="1"/>
            <a:r>
              <a:rPr lang="en-US" altLang="x-none"/>
              <a:t>Activity: How </a:t>
            </a:r>
            <a:r>
              <a:rPr lang="en-US" altLang="x-none" dirty="0"/>
              <a:t>does the Internet Work?</a:t>
            </a:r>
          </a:p>
        </p:txBody>
      </p:sp>
      <p:sp>
        <p:nvSpPr>
          <p:cNvPr id="111619" name="Rectangle 3"/>
          <p:cNvSpPr>
            <a:spLocks noGrp="1" noChangeArrowheads="1"/>
          </p:cNvSpPr>
          <p:nvPr>
            <p:ph type="body" idx="1"/>
          </p:nvPr>
        </p:nvSpPr>
        <p:spPr>
          <a:xfrm>
            <a:off x="457200" y="1447800"/>
            <a:ext cx="8153400" cy="4419600"/>
          </a:xfrm>
        </p:spPr>
        <p:txBody>
          <a:bodyPr>
            <a:normAutofit fontScale="77500" lnSpcReduction="20000"/>
          </a:bodyPr>
          <a:lstStyle/>
          <a:p>
            <a:r>
              <a:rPr lang="en-US" dirty="0"/>
              <a:t>Students will pretend to flow through the internet, all the while learning about connections, URLs, IP Addresses, and the DNS. </a:t>
            </a:r>
          </a:p>
          <a:p>
            <a:r>
              <a:rPr lang="en-US" dirty="0"/>
              <a:t>Learning more about the internet will help students develop a better understanding of its endless possibilities</a:t>
            </a:r>
          </a:p>
          <a:p>
            <a:endParaRPr lang="en-US" altLang="x-none" dirty="0"/>
          </a:p>
          <a:p>
            <a:pPr eaLnBrk="1" hangingPunct="1"/>
            <a:r>
              <a:rPr lang="en-US" altLang="x-none" dirty="0"/>
              <a:t>Lesson </a:t>
            </a:r>
            <a:r>
              <a:rPr lang="en-US" altLang="x-none" dirty="0">
                <a:hlinkClick r:id="rId3"/>
              </a:rPr>
              <a:t>Video</a:t>
            </a:r>
            <a:r>
              <a:rPr lang="en-US" altLang="x-none" dirty="0"/>
              <a:t>:</a:t>
            </a:r>
            <a:endParaRPr lang="en-US" altLang="x-none" dirty="0">
              <a:hlinkClick r:id="" action="ppaction://noaction"/>
            </a:endParaRPr>
          </a:p>
          <a:p>
            <a:pPr eaLnBrk="1" hangingPunct="1"/>
            <a:r>
              <a:rPr lang="en-US" altLang="x-none" dirty="0">
                <a:hlinkClick r:id="" action="ppaction://noaction"/>
              </a:rPr>
              <a:t>https://youtu.be/mFOUbqYv1Sc</a:t>
            </a:r>
            <a:endParaRPr lang="en-US" altLang="x-none" dirty="0"/>
          </a:p>
          <a:p>
            <a:pPr eaLnBrk="1" hangingPunct="1"/>
            <a:endParaRPr lang="en-US" altLang="x-none" b="1" dirty="0"/>
          </a:p>
          <a:p>
            <a:pPr eaLnBrk="1" hangingPunct="1"/>
            <a:r>
              <a:rPr lang="en-US" altLang="x-none" dirty="0"/>
              <a:t>How the Internet Works Video: </a:t>
            </a:r>
            <a:r>
              <a:rPr lang="en-US" altLang="x-none" dirty="0">
                <a:hlinkClick r:id="rId4"/>
              </a:rPr>
              <a:t>https://www.youtube.com/watch?v=oj7A2YDgIWE</a:t>
            </a:r>
            <a:endParaRPr lang="en-US" altLang="x-none" dirty="0"/>
          </a:p>
          <a:p>
            <a:pPr eaLnBrk="1" hangingPunct="1"/>
            <a:endParaRPr lang="en-US" altLang="x-none" dirty="0"/>
          </a:p>
          <a:p>
            <a:pPr eaLnBrk="1" hangingPunct="1"/>
            <a:endParaRPr lang="en-US" altLang="x-none" dirty="0"/>
          </a:p>
          <a:p>
            <a:pPr eaLnBrk="1" hangingPunct="1"/>
            <a:endParaRPr lang="pt-BR" altLang="x-none" dirty="0"/>
          </a:p>
          <a:p>
            <a:pPr eaLnBrk="1" hangingPunct="1"/>
            <a:endParaRPr lang="en-US" altLang="x-none" dirty="0"/>
          </a:p>
          <a:p>
            <a:pPr eaLnBrk="1" hangingPunct="1"/>
            <a:endParaRPr lang="en-US" altLang="x-none" dirty="0"/>
          </a:p>
          <a:p>
            <a:pPr eaLnBrk="1" hangingPunct="1"/>
            <a:endParaRPr lang="en-US" altLang="x-none" dirty="0"/>
          </a:p>
        </p:txBody>
      </p:sp>
      <p:pic>
        <p:nvPicPr>
          <p:cNvPr id="5" name="Picture 4">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810000"/>
            <a:ext cx="368300" cy="368300"/>
          </a:xfrm>
          <a:prstGeom prst="rect">
            <a:avLst/>
          </a:prstGeom>
        </p:spPr>
      </p:pic>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4953000"/>
            <a:ext cx="368300" cy="368300"/>
          </a:xfrm>
          <a:prstGeom prst="rect">
            <a:avLst/>
          </a:prstGeom>
        </p:spPr>
      </p:pic>
    </p:spTree>
    <p:extLst>
      <p:ext uri="{BB962C8B-B14F-4D97-AF65-F5344CB8AC3E}">
        <p14:creationId xmlns:p14="http://schemas.microsoft.com/office/powerpoint/2010/main" val="19098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161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16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304800" y="228600"/>
            <a:ext cx="6477000" cy="838200"/>
          </a:xfrm>
        </p:spPr>
        <p:txBody>
          <a:bodyPr>
            <a:normAutofit fontScale="90000"/>
          </a:bodyPr>
          <a:lstStyle/>
          <a:p>
            <a:pPr eaLnBrk="1" hangingPunct="1"/>
            <a:r>
              <a:rPr lang="en-US" altLang="x-none" dirty="0" err="1"/>
              <a:t>Hands-ON</a:t>
            </a:r>
            <a:r>
              <a:rPr lang="en-US" altLang="x-none" dirty="0"/>
              <a:t> Programming with SCRATCH</a:t>
            </a:r>
          </a:p>
        </p:txBody>
      </p:sp>
      <p:sp>
        <p:nvSpPr>
          <p:cNvPr id="111619" name="Rectangle 3"/>
          <p:cNvSpPr>
            <a:spLocks noGrp="1" noChangeArrowheads="1"/>
          </p:cNvSpPr>
          <p:nvPr>
            <p:ph type="body" idx="1"/>
          </p:nvPr>
        </p:nvSpPr>
        <p:spPr>
          <a:xfrm>
            <a:off x="228600" y="1447800"/>
            <a:ext cx="4109547" cy="5181600"/>
          </a:xfrm>
        </p:spPr>
        <p:txBody>
          <a:bodyPr>
            <a:normAutofit fontScale="62500" lnSpcReduction="20000"/>
          </a:bodyPr>
          <a:lstStyle/>
          <a:p>
            <a:r>
              <a:rPr lang="en-US" sz="3800" dirty="0"/>
              <a:t>The ability to code computer programs is an important part of literacy in today’s society. </a:t>
            </a:r>
          </a:p>
          <a:p>
            <a:r>
              <a:rPr lang="en-US" altLang="x-none" sz="3800" dirty="0"/>
              <a:t>SCRATCH is a MIT developed programming language. </a:t>
            </a:r>
            <a:r>
              <a:rPr lang="en-US" sz="3800" dirty="0"/>
              <a:t>When students learn to code in Scratch, they learn important strategies for solving problems, designing projects, and communicating ideas. </a:t>
            </a:r>
          </a:p>
          <a:p>
            <a:r>
              <a:rPr lang="en-US" sz="3800" dirty="0"/>
              <a:t>Scratch is designed especially for ages 8 to 16.</a:t>
            </a:r>
          </a:p>
          <a:p>
            <a:pPr eaLnBrk="1" hangingPunct="1"/>
            <a:endParaRPr lang="pt-BR" altLang="x-none" sz="3800" dirty="0"/>
          </a:p>
          <a:p>
            <a:pPr eaLnBrk="1" hangingPunct="1"/>
            <a:endParaRPr lang="en-US" altLang="x-none" dirty="0"/>
          </a:p>
          <a:p>
            <a:pPr eaLnBrk="1" hangingPunct="1"/>
            <a:endParaRPr lang="en-US" altLang="x-none" dirty="0"/>
          </a:p>
          <a:p>
            <a:pPr eaLnBrk="1" hangingPunct="1"/>
            <a:endParaRPr lang="en-US" altLang="x-none" dirty="0"/>
          </a:p>
        </p:txBody>
      </p:sp>
      <p:pic>
        <p:nvPicPr>
          <p:cNvPr id="5" name="Picture 4" descr="Screen Shot 2014-07-30 at 4.25.05 PM.png"/>
          <p:cNvPicPr>
            <a:picLocks noChangeAspect="1"/>
          </p:cNvPicPr>
          <p:nvPr/>
        </p:nvPicPr>
        <p:blipFill rotWithShape="1">
          <a:blip r:embed="rId3">
            <a:extLst>
              <a:ext uri="{28A0092B-C50C-407E-A947-70E740481C1C}">
                <a14:useLocalDpi xmlns:a14="http://schemas.microsoft.com/office/drawing/2010/main" val="0"/>
              </a:ext>
            </a:extLst>
          </a:blip>
          <a:srcRect l="6255" r="625"/>
          <a:stretch/>
        </p:blipFill>
        <p:spPr>
          <a:xfrm>
            <a:off x="5943600" y="4114800"/>
            <a:ext cx="2590800" cy="25146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8147" y="1143000"/>
            <a:ext cx="4805853" cy="2895600"/>
          </a:xfrm>
          <a:prstGeom prst="rect">
            <a:avLst/>
          </a:prstGeom>
        </p:spPr>
      </p:pic>
    </p:spTree>
    <p:extLst>
      <p:ext uri="{BB962C8B-B14F-4D97-AF65-F5344CB8AC3E}">
        <p14:creationId xmlns:p14="http://schemas.microsoft.com/office/powerpoint/2010/main" val="29832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6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en-US" altLang="x-none"/>
              <a:t>CS Program Goals</a:t>
            </a:r>
          </a:p>
        </p:txBody>
      </p:sp>
      <p:sp>
        <p:nvSpPr>
          <p:cNvPr id="17410" name="Rectangle 3"/>
          <p:cNvSpPr>
            <a:spLocks noGrp="1" noChangeArrowheads="1"/>
          </p:cNvSpPr>
          <p:nvPr>
            <p:ph type="body" idx="1"/>
          </p:nvPr>
        </p:nvSpPr>
        <p:spPr>
          <a:xfrm>
            <a:off x="353287" y="1394389"/>
            <a:ext cx="4477477" cy="5410200"/>
          </a:xfrm>
        </p:spPr>
        <p:txBody>
          <a:bodyPr>
            <a:noAutofit/>
          </a:bodyPr>
          <a:lstStyle/>
          <a:p>
            <a:pPr eaLnBrk="1" hangingPunct="1"/>
            <a:r>
              <a:rPr lang="en-US" altLang="x-none" sz="2100" dirty="0"/>
              <a:t>CS Unplugged </a:t>
            </a:r>
          </a:p>
          <a:p>
            <a:pPr lvl="1"/>
            <a:r>
              <a:rPr lang="en-US" altLang="x-none" sz="2100" dirty="0"/>
              <a:t>Teach Computer Science through engaging games and lots of running around </a:t>
            </a:r>
          </a:p>
          <a:p>
            <a:pPr lvl="1"/>
            <a:r>
              <a:rPr lang="en-US" altLang="x-none" sz="2100" dirty="0"/>
              <a:t>Introduces computational thinking i.e. fundamental principles on which computers and networks operate</a:t>
            </a:r>
            <a:r>
              <a:rPr lang="en-US" sz="2100" dirty="0">
                <a:solidFill>
                  <a:schemeClr val="tx1"/>
                </a:solidFill>
              </a:rPr>
              <a:t> </a:t>
            </a:r>
            <a:endParaRPr lang="en-US" altLang="x-none" sz="2100" dirty="0"/>
          </a:p>
          <a:p>
            <a:pPr eaLnBrk="1" hangingPunct="1"/>
            <a:r>
              <a:rPr lang="en-US" altLang="x-none" sz="2100" dirty="0"/>
              <a:t>Hands-on Programming using SCRATCH</a:t>
            </a:r>
          </a:p>
          <a:p>
            <a:pPr lvl="1" eaLnBrk="1" hangingPunct="1"/>
            <a:r>
              <a:rPr lang="en-US" altLang="x-none" sz="2100" dirty="0"/>
              <a:t>MIT developed programming language for school-aged kids</a:t>
            </a:r>
          </a:p>
          <a:p>
            <a:pPr lvl="1" eaLnBrk="1" hangingPunct="1"/>
            <a:r>
              <a:rPr lang="en-US" altLang="x-none" sz="2100" dirty="0"/>
              <a:t>Program your own interactive stories, games, and animations</a:t>
            </a:r>
          </a:p>
        </p:txBody>
      </p:sp>
      <p:grpSp>
        <p:nvGrpSpPr>
          <p:cNvPr id="6" name="Group 5"/>
          <p:cNvGrpSpPr/>
          <p:nvPr/>
        </p:nvGrpSpPr>
        <p:grpSpPr>
          <a:xfrm>
            <a:off x="4850381" y="1465953"/>
            <a:ext cx="4141219" cy="4781653"/>
            <a:chOff x="-4598037" y="6063083"/>
            <a:chExt cx="4251064" cy="3510929"/>
          </a:xfrm>
        </p:grpSpPr>
        <p:grpSp>
          <p:nvGrpSpPr>
            <p:cNvPr id="7" name="Group 6"/>
            <p:cNvGrpSpPr/>
            <p:nvPr/>
          </p:nvGrpSpPr>
          <p:grpSpPr>
            <a:xfrm>
              <a:off x="-4598037" y="7041140"/>
              <a:ext cx="2083134" cy="1385948"/>
              <a:chOff x="-686969" y="2019065"/>
              <a:chExt cx="3051033" cy="2246946"/>
            </a:xfrm>
          </p:grpSpPr>
          <p:pic>
            <p:nvPicPr>
              <p:cNvPr id="11" name="Picture 10" descr="Screen Shot 2014-07-30 at 4.28.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08" y="3506120"/>
                <a:ext cx="993315" cy="759057"/>
              </a:xfrm>
              <a:prstGeom prst="rect">
                <a:avLst/>
              </a:prstGeom>
              <a:ln w="19050" cmpd="sng">
                <a:solidFill>
                  <a:schemeClr val="bg1"/>
                </a:solidFill>
              </a:ln>
            </p:spPr>
          </p:pic>
          <p:pic>
            <p:nvPicPr>
              <p:cNvPr id="12" name="Picture 11" descr="Screen Shot 2014-07-30 at 4.33.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340" y="2019065"/>
                <a:ext cx="1012781" cy="707993"/>
              </a:xfrm>
              <a:prstGeom prst="rect">
                <a:avLst/>
              </a:prstGeom>
              <a:ln w="19050" cmpd="sng">
                <a:solidFill>
                  <a:schemeClr val="bg1"/>
                </a:solidFill>
              </a:ln>
            </p:spPr>
          </p:pic>
          <p:pic>
            <p:nvPicPr>
              <p:cNvPr id="13" name="Picture 12" descr="Screen Shot 2014-07-30 at 4.33.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968" y="2753375"/>
                <a:ext cx="993315" cy="709966"/>
              </a:xfrm>
              <a:prstGeom prst="rect">
                <a:avLst/>
              </a:prstGeom>
              <a:ln w="19050" cmpd="sng">
                <a:solidFill>
                  <a:schemeClr val="bg1"/>
                </a:solidFill>
              </a:ln>
            </p:spPr>
          </p:pic>
          <p:pic>
            <p:nvPicPr>
              <p:cNvPr id="14" name="Picture 13" descr="Screen Shot 2014-07-30 at 4.36.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969" y="2019065"/>
                <a:ext cx="993315" cy="706021"/>
              </a:xfrm>
              <a:prstGeom prst="rect">
                <a:avLst/>
              </a:prstGeom>
              <a:ln w="19050" cmpd="sng">
                <a:solidFill>
                  <a:schemeClr val="bg1"/>
                </a:solidFill>
              </a:ln>
            </p:spPr>
          </p:pic>
          <p:pic>
            <p:nvPicPr>
              <p:cNvPr id="15" name="Picture 14" descr="Screen Shot 2014-07-30 at 4.34.3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2863" y="2019065"/>
                <a:ext cx="991201" cy="706021"/>
              </a:xfrm>
              <a:prstGeom prst="rect">
                <a:avLst/>
              </a:prstGeom>
              <a:ln w="19050" cmpd="sng">
                <a:solidFill>
                  <a:schemeClr val="bg1"/>
                </a:solidFill>
              </a:ln>
            </p:spPr>
          </p:pic>
          <p:pic>
            <p:nvPicPr>
              <p:cNvPr id="16" name="Picture 15" descr="Screen Shot 2014-07-30 at 4.39.06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2863" y="3495576"/>
                <a:ext cx="984856" cy="763286"/>
              </a:xfrm>
              <a:prstGeom prst="rect">
                <a:avLst/>
              </a:prstGeom>
              <a:ln w="19050" cmpd="sng">
                <a:solidFill>
                  <a:schemeClr val="bg1"/>
                </a:solidFill>
              </a:ln>
            </p:spPr>
          </p:pic>
          <p:pic>
            <p:nvPicPr>
              <p:cNvPr id="17" name="Picture 16" descr="Screen Shot 2014-07-30 at 4.38.01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2863" y="2757321"/>
                <a:ext cx="984854" cy="706021"/>
              </a:xfrm>
              <a:prstGeom prst="rect">
                <a:avLst/>
              </a:prstGeom>
              <a:ln w="19050" cmpd="sng">
                <a:solidFill>
                  <a:schemeClr val="bg1"/>
                </a:solidFill>
              </a:ln>
            </p:spPr>
          </p:pic>
          <p:pic>
            <p:nvPicPr>
              <p:cNvPr id="18" name="Picture 17" descr="Screen Shot 2014-07-30 at 4.37.29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9508" y="2753375"/>
                <a:ext cx="993315" cy="709966"/>
              </a:xfrm>
              <a:prstGeom prst="rect">
                <a:avLst/>
              </a:prstGeom>
              <a:ln w="19050" cmpd="sng">
                <a:solidFill>
                  <a:schemeClr val="bg1"/>
                </a:solidFill>
              </a:ln>
            </p:spPr>
          </p:pic>
          <p:pic>
            <p:nvPicPr>
              <p:cNvPr id="19" name="Picture 18" descr="Screen Shot 2014-07-30 at 4.43.16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6968" y="3506120"/>
                <a:ext cx="993315" cy="759891"/>
              </a:xfrm>
              <a:prstGeom prst="rect">
                <a:avLst/>
              </a:prstGeom>
              <a:ln w="19050" cmpd="sng">
                <a:solidFill>
                  <a:schemeClr val="bg1"/>
                </a:solidFill>
              </a:ln>
            </p:spPr>
          </p:pic>
        </p:grpSp>
        <p:grpSp>
          <p:nvGrpSpPr>
            <p:cNvPr id="8" name="Group 7"/>
            <p:cNvGrpSpPr/>
            <p:nvPr/>
          </p:nvGrpSpPr>
          <p:grpSpPr>
            <a:xfrm>
              <a:off x="-2433544" y="6063083"/>
              <a:ext cx="2086571" cy="3510929"/>
              <a:chOff x="-2433544" y="6063083"/>
              <a:chExt cx="2086571" cy="3510929"/>
            </a:xfrm>
          </p:grpSpPr>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rightnessContrast bright="40000"/>
                        </a14:imgEffect>
                      </a14:imgLayer>
                    </a14:imgProps>
                  </a:ext>
                </a:extLst>
              </a:blip>
              <a:stretch>
                <a:fillRect/>
              </a:stretch>
            </p:blipFill>
            <p:spPr>
              <a:xfrm>
                <a:off x="-2433544" y="8192474"/>
                <a:ext cx="2086571" cy="1381538"/>
              </a:xfrm>
              <a:prstGeom prst="rect">
                <a:avLst/>
              </a:prstGeom>
            </p:spPr>
          </p:pic>
          <p:pic>
            <p:nvPicPr>
              <p:cNvPr id="10" name="Picture 9" descr="Screen Shot 2014-07-30 at 4.25.05 PM.png"/>
              <p:cNvPicPr>
                <a:picLocks noChangeAspect="1"/>
              </p:cNvPicPr>
              <p:nvPr/>
            </p:nvPicPr>
            <p:blipFill rotWithShape="1">
              <a:blip r:embed="rId14">
                <a:extLst>
                  <a:ext uri="{28A0092B-C50C-407E-A947-70E740481C1C}">
                    <a14:useLocalDpi xmlns:a14="http://schemas.microsoft.com/office/drawing/2010/main" val="0"/>
                  </a:ext>
                </a:extLst>
              </a:blip>
              <a:srcRect l="6255" r="625"/>
              <a:stretch/>
            </p:blipFill>
            <p:spPr>
              <a:xfrm>
                <a:off x="-2433544" y="6063083"/>
                <a:ext cx="2086571" cy="1381536"/>
              </a:xfrm>
              <a:prstGeom prst="rect">
                <a:avLst/>
              </a:prstGeom>
            </p:spPr>
          </p:pic>
        </p:grpSp>
      </p:grpSp>
      <p:sp>
        <p:nvSpPr>
          <p:cNvPr id="2" name="Rectangle 1"/>
          <p:cNvSpPr/>
          <p:nvPr/>
        </p:nvSpPr>
        <p:spPr>
          <a:xfrm>
            <a:off x="609221" y="6247606"/>
            <a:ext cx="4572000" cy="646331"/>
          </a:xfrm>
          <a:prstGeom prst="rect">
            <a:avLst/>
          </a:prstGeom>
        </p:spPr>
        <p:txBody>
          <a:bodyPr>
            <a:spAutoFit/>
          </a:bodyPr>
          <a:lstStyle/>
          <a:p>
            <a:r>
              <a:rPr lang="en-US" dirty="0">
                <a:hlinkClick r:id="rId15"/>
              </a:rPr>
              <a:t>Computer Science Matters video</a:t>
            </a:r>
            <a:endParaRPr lang="en-US" dirty="0"/>
          </a:p>
          <a:p>
            <a:endParaRPr lang="en-US" dirty="0"/>
          </a:p>
        </p:txBody>
      </p:sp>
      <p:pic>
        <p:nvPicPr>
          <p:cNvPr id="4" name="Picture 3">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62400" y="6314055"/>
            <a:ext cx="269176" cy="26917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304800" y="228600"/>
            <a:ext cx="6477000" cy="838200"/>
          </a:xfrm>
        </p:spPr>
        <p:txBody>
          <a:bodyPr>
            <a:normAutofit fontScale="90000"/>
          </a:bodyPr>
          <a:lstStyle/>
          <a:p>
            <a:pPr eaLnBrk="1" hangingPunct="1"/>
            <a:r>
              <a:rPr lang="en-US" altLang="x-none" i="1" dirty="0"/>
              <a:t>CS Lesson 4:</a:t>
            </a:r>
            <a:r>
              <a:rPr lang="en-US" altLang="x-none" dirty="0"/>
              <a:t> SCRATCH – Animate your Name</a:t>
            </a:r>
          </a:p>
        </p:txBody>
      </p:sp>
      <p:sp>
        <p:nvSpPr>
          <p:cNvPr id="111619" name="Rectangle 3"/>
          <p:cNvSpPr>
            <a:spLocks noGrp="1" noChangeArrowheads="1"/>
          </p:cNvSpPr>
          <p:nvPr>
            <p:ph type="body" idx="1"/>
          </p:nvPr>
        </p:nvSpPr>
        <p:spPr>
          <a:xfrm>
            <a:off x="228600" y="1447800"/>
            <a:ext cx="5029200" cy="5181600"/>
          </a:xfrm>
        </p:spPr>
        <p:txBody>
          <a:bodyPr>
            <a:normAutofit fontScale="77500" lnSpcReduction="20000"/>
          </a:bodyPr>
          <a:lstStyle/>
          <a:p>
            <a:r>
              <a:rPr lang="en-US" sz="3800" dirty="0"/>
              <a:t>Students animate the letters of their username, initials, or favorite word using sounds, color and motion.</a:t>
            </a:r>
          </a:p>
          <a:p>
            <a:r>
              <a:rPr lang="en-US" altLang="x-none" sz="4000" dirty="0"/>
              <a:t>Lesson plan: </a:t>
            </a:r>
            <a:r>
              <a:rPr lang="en-US" sz="4000" u="sng" dirty="0">
                <a:hlinkClick r:id="rId3"/>
              </a:rPr>
              <a:t>https://resources.scratch.mit.edu/www/guides/en/AnimateYourNameGuide.pdf</a:t>
            </a:r>
            <a:endParaRPr lang="en-US" sz="4000" b="1" dirty="0"/>
          </a:p>
          <a:p>
            <a:pPr marL="0" indent="0">
              <a:buNone/>
            </a:pPr>
            <a:endParaRPr lang="en-US" altLang="x-none" sz="3800" dirty="0"/>
          </a:p>
          <a:p>
            <a:pPr eaLnBrk="1" hangingPunct="1"/>
            <a:r>
              <a:rPr lang="pt-BR" altLang="x-none" sz="3800" dirty="0">
                <a:hlinkClick r:id="rId4"/>
              </a:rPr>
              <a:t>https://vimeo.com/144905435</a:t>
            </a:r>
            <a:endParaRPr lang="pt-BR" altLang="x-none" sz="3800" dirty="0"/>
          </a:p>
          <a:p>
            <a:pPr eaLnBrk="1" hangingPunct="1"/>
            <a:endParaRPr lang="pt-BR" altLang="x-none" sz="3800" dirty="0"/>
          </a:p>
          <a:p>
            <a:pPr eaLnBrk="1" hangingPunct="1"/>
            <a:endParaRPr lang="en-US" altLang="x-none" dirty="0"/>
          </a:p>
          <a:p>
            <a:pPr eaLnBrk="1" hangingPunct="1"/>
            <a:endParaRPr lang="en-US" altLang="x-none" dirty="0"/>
          </a:p>
          <a:p>
            <a:pPr eaLnBrk="1" hangingPunct="1"/>
            <a:endParaRPr lang="en-US" altLang="x-none"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1295400"/>
            <a:ext cx="3375378" cy="3962400"/>
          </a:xfrm>
          <a:prstGeom prst="rect">
            <a:avLst/>
          </a:prstGeom>
        </p:spPr>
      </p:pic>
      <p:pic>
        <p:nvPicPr>
          <p:cNvPr id="6" name="Picture 5">
            <a:hlinkClick r:id="rId4"/>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6400" y="5867400"/>
            <a:ext cx="368300" cy="368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pPr eaLnBrk="1" hangingPunct="1"/>
            <a:r>
              <a:rPr lang="en-US" altLang="x-none" i="1" dirty="0"/>
              <a:t>CS Lesson 5:</a:t>
            </a:r>
            <a:r>
              <a:rPr lang="en-US" altLang="x-none" dirty="0"/>
              <a:t> Make it Fly!!</a:t>
            </a:r>
          </a:p>
        </p:txBody>
      </p:sp>
      <p:sp>
        <p:nvSpPr>
          <p:cNvPr id="111619" name="Rectangle 3"/>
          <p:cNvSpPr>
            <a:spLocks noGrp="1" noChangeArrowheads="1"/>
          </p:cNvSpPr>
          <p:nvPr>
            <p:ph type="body" idx="1"/>
          </p:nvPr>
        </p:nvSpPr>
        <p:spPr>
          <a:xfrm>
            <a:off x="419100" y="1720850"/>
            <a:ext cx="4229100" cy="3962400"/>
          </a:xfrm>
        </p:spPr>
        <p:txBody>
          <a:bodyPr>
            <a:normAutofit fontScale="92500"/>
          </a:bodyPr>
          <a:lstStyle/>
          <a:p>
            <a:pPr eaLnBrk="1" hangingPunct="1"/>
            <a:r>
              <a:rPr lang="en-US" altLang="x-none" b="1" dirty="0"/>
              <a:t>Choose any character and make it fly!</a:t>
            </a:r>
          </a:p>
          <a:p>
            <a:pPr eaLnBrk="1" hangingPunct="1"/>
            <a:r>
              <a:rPr lang="en-US" altLang="x-none" b="1" dirty="0"/>
              <a:t>Video: </a:t>
            </a:r>
            <a:r>
              <a:rPr lang="en-US" altLang="x-none" b="1" dirty="0">
                <a:hlinkClick r:id="rId3"/>
              </a:rPr>
              <a:t>vimeo.com/llk/fly</a:t>
            </a:r>
            <a:r>
              <a:rPr lang="en-US" altLang="x-none" b="1" dirty="0"/>
              <a:t> </a:t>
            </a:r>
          </a:p>
          <a:p>
            <a:r>
              <a:rPr lang="en-US" u="sng" dirty="0">
                <a:hlinkClick r:id="rId4"/>
              </a:rPr>
              <a:t>https://resources.scratch.mit.edu/www/guides/en/FlyGuide.pdf</a:t>
            </a:r>
            <a:endParaRPr lang="en-US" altLang="x-none" b="1" dirty="0"/>
          </a:p>
          <a:p>
            <a:pPr eaLnBrk="1" hangingPunct="1"/>
            <a:endParaRPr lang="en-US" altLang="x-none" b="1" dirty="0"/>
          </a:p>
          <a:p>
            <a:pPr eaLnBrk="1" hangingPunct="1"/>
            <a:endParaRPr lang="en-US" altLang="x-none" dirty="0"/>
          </a:p>
          <a:p>
            <a:pPr eaLnBrk="1" hangingPunct="1"/>
            <a:endParaRPr lang="pt-BR" altLang="x-none" dirty="0"/>
          </a:p>
          <a:p>
            <a:pPr eaLnBrk="1" hangingPunct="1"/>
            <a:endParaRPr lang="en-US" altLang="x-none" dirty="0"/>
          </a:p>
          <a:p>
            <a:pPr eaLnBrk="1" hangingPunct="1"/>
            <a:endParaRPr lang="en-US" altLang="x-none" dirty="0"/>
          </a:p>
          <a:p>
            <a:pPr eaLnBrk="1" hangingPunct="1"/>
            <a:endParaRPr lang="en-US" altLang="x-none" dirty="0"/>
          </a:p>
        </p:txBody>
      </p:sp>
      <p:sp>
        <p:nvSpPr>
          <p:cNvPr id="41987" name="Footer Placeholder 1"/>
          <p:cNvSpPr>
            <a:spLocks noGrp="1"/>
          </p:cNvSpPr>
          <p:nvPr>
            <p:ph type="ftr" sz="quarter" idx="4294967295"/>
          </p:nvPr>
        </p:nvSpPr>
        <p:spPr>
          <a:xfrm>
            <a:off x="3581400" y="76200"/>
            <a:ext cx="2895600" cy="288925"/>
          </a:xfrm>
          <a:prstGeom prst="rect">
            <a:avLst/>
          </a:prstGeom>
          <a:noFill/>
        </p:spPr>
        <p:txBody>
          <a:bodyPr/>
          <a:lstStyle>
            <a:lvl1pPr>
              <a:spcBef>
                <a:spcPct val="20000"/>
              </a:spcBef>
              <a:buClr>
                <a:schemeClr val="folHlink"/>
              </a:buClr>
              <a:buSzPct val="120000"/>
              <a:buFont typeface="Arial" charset="0"/>
              <a:buChar char="•"/>
              <a:defRPr sz="3200">
                <a:solidFill>
                  <a:schemeClr val="tx1"/>
                </a:solidFill>
                <a:latin typeface="Arial" charset="0"/>
              </a:defRPr>
            </a:lvl1pPr>
            <a:lvl2pPr marL="742950" indent="-285750">
              <a:spcBef>
                <a:spcPct val="20000"/>
              </a:spcBef>
              <a:buClr>
                <a:schemeClr val="accent2"/>
              </a:buClr>
              <a:buFont typeface="Wingdings" charset="2"/>
              <a:buChar char="§"/>
              <a:defRPr sz="2800">
                <a:solidFill>
                  <a:schemeClr val="tx1"/>
                </a:solidFill>
                <a:latin typeface="Arial" charset="0"/>
              </a:defRPr>
            </a:lvl2pPr>
            <a:lvl3pPr marL="1143000" indent="-228600">
              <a:spcBef>
                <a:spcPct val="20000"/>
              </a:spcBef>
              <a:buClr>
                <a:schemeClr val="folHlink"/>
              </a:buClr>
              <a:buFont typeface="Arial" charset="0"/>
              <a:buChar char="•"/>
              <a:defRPr sz="2400">
                <a:solidFill>
                  <a:schemeClr val="tx1"/>
                </a:solidFill>
                <a:latin typeface="Arial" charset="0"/>
              </a:defRPr>
            </a:lvl3pPr>
            <a:lvl4pPr marL="1600200" indent="-228600">
              <a:spcBef>
                <a:spcPct val="20000"/>
              </a:spcBef>
              <a:buClr>
                <a:schemeClr val="accent2"/>
              </a:buClr>
              <a:buFont typeface="Wingdings" charset="2"/>
              <a:buChar char="§"/>
              <a:defRPr sz="2000">
                <a:solidFill>
                  <a:schemeClr val="tx1"/>
                </a:solidFill>
                <a:latin typeface="Arial" charset="0"/>
              </a:defRPr>
            </a:lvl4pPr>
            <a:lvl5pPr marL="2057400" indent="-228600">
              <a:spcBef>
                <a:spcPct val="20000"/>
              </a:spcBef>
              <a:buClr>
                <a:schemeClr val="folHlink"/>
              </a:buClr>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Font typeface="Arial" charset="0"/>
              <a:buChar char="•"/>
              <a:defRPr sz="2000">
                <a:solidFill>
                  <a:schemeClr val="tx1"/>
                </a:solidFill>
                <a:latin typeface="Arial" charset="0"/>
              </a:defRPr>
            </a:lvl9pPr>
          </a:lstStyle>
          <a:p>
            <a:pPr>
              <a:spcBef>
                <a:spcPct val="0"/>
              </a:spcBef>
              <a:buClrTx/>
              <a:buSzTx/>
              <a:buFontTx/>
              <a:buNone/>
            </a:pPr>
            <a:endParaRPr lang="x-none" altLang="x-none" sz="140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339850"/>
            <a:ext cx="3797300" cy="4229100"/>
          </a:xfrm>
          <a:prstGeom prst="rect">
            <a:avLst/>
          </a:prstGeom>
        </p:spPr>
      </p:pic>
      <p:pic>
        <p:nvPicPr>
          <p:cNvPr id="26" name="Picture 25">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6651" y="3333750"/>
            <a:ext cx="368300" cy="368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6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eaLnBrk="1" hangingPunct="1"/>
            <a:r>
              <a:rPr lang="en-US" altLang="x-none" i="1" dirty="0"/>
              <a:t>CS Lesson 6: </a:t>
            </a:r>
            <a:r>
              <a:rPr lang="en-US" altLang="x-none" dirty="0"/>
              <a:t>Create a Virtual Pet</a:t>
            </a:r>
          </a:p>
        </p:txBody>
      </p:sp>
      <p:sp>
        <p:nvSpPr>
          <p:cNvPr id="48130" name="Rectangle 3"/>
          <p:cNvSpPr>
            <a:spLocks noGrp="1" noChangeArrowheads="1"/>
          </p:cNvSpPr>
          <p:nvPr>
            <p:ph type="body" idx="1"/>
          </p:nvPr>
        </p:nvSpPr>
        <p:spPr>
          <a:xfrm>
            <a:off x="393700" y="1644650"/>
            <a:ext cx="4991100" cy="3962400"/>
          </a:xfrm>
        </p:spPr>
        <p:txBody>
          <a:bodyPr>
            <a:normAutofit lnSpcReduction="10000"/>
          </a:bodyPr>
          <a:lstStyle/>
          <a:p>
            <a:pPr eaLnBrk="1" hangingPunct="1"/>
            <a:r>
              <a:rPr lang="en-US" altLang="x-none" dirty="0"/>
              <a:t>Make a virtual pet. Find out how to add sounds, animations, or other effects.</a:t>
            </a:r>
          </a:p>
          <a:p>
            <a:r>
              <a:rPr lang="en-US" altLang="x-none" dirty="0"/>
              <a:t>Lesson plan: </a:t>
            </a:r>
            <a:r>
              <a:rPr lang="en-US" dirty="0"/>
              <a:t>https://</a:t>
            </a:r>
            <a:r>
              <a:rPr lang="en-US" dirty="0" err="1"/>
              <a:t>resources.scratch.mit.edu</a:t>
            </a:r>
            <a:r>
              <a:rPr lang="en-US" dirty="0"/>
              <a:t>/www/guides/</a:t>
            </a:r>
            <a:r>
              <a:rPr lang="en-US" dirty="0" err="1"/>
              <a:t>en</a:t>
            </a:r>
            <a:r>
              <a:rPr lang="en-US" dirty="0"/>
              <a:t>/</a:t>
            </a:r>
            <a:r>
              <a:rPr lang="en-US" dirty="0" err="1"/>
              <a:t>PetGuide.pdf</a:t>
            </a:r>
            <a:r>
              <a:rPr lang="en-US" dirty="0"/>
              <a:t> </a:t>
            </a:r>
          </a:p>
          <a:p>
            <a:pPr eaLnBrk="1" hangingPunct="1"/>
            <a:endParaRPr lang="en-US" altLang="x-none" dirty="0"/>
          </a:p>
          <a:p>
            <a:pPr eaLnBrk="1" hangingPunct="1"/>
            <a:endParaRPr lang="en-US" altLang="x-none" dirty="0"/>
          </a:p>
          <a:p>
            <a:pPr eaLnBrk="1" hangingPunct="1"/>
            <a:endParaRPr lang="en-US" altLang="x-none" b="1" dirty="0"/>
          </a:p>
          <a:p>
            <a:pPr eaLnBrk="1" hangingPunct="1"/>
            <a:endParaRPr lang="en-US" altLang="x-none" dirty="0"/>
          </a:p>
          <a:p>
            <a:pPr eaLnBrk="1" hangingPunct="1"/>
            <a:endParaRPr lang="pt-BR" altLang="x-none" dirty="0"/>
          </a:p>
          <a:p>
            <a:pPr eaLnBrk="1" hangingPunct="1"/>
            <a:endParaRPr lang="en-US" altLang="x-none" dirty="0"/>
          </a:p>
          <a:p>
            <a:pPr eaLnBrk="1" hangingPunct="1"/>
            <a:endParaRPr lang="en-US" altLang="x-none" dirty="0"/>
          </a:p>
          <a:p>
            <a:pPr eaLnBrk="1" hangingPunct="1"/>
            <a:endParaRPr lang="en-US" altLang="x-none"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500" y="1352550"/>
            <a:ext cx="3746500" cy="4546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normAutofit/>
          </a:bodyPr>
          <a:lstStyle/>
          <a:p>
            <a:r>
              <a:rPr lang="en-US" altLang="x-none" sz="2800" dirty="0"/>
              <a:t>Harmony DCPS 5th Grade Lesson PLAN</a:t>
            </a:r>
          </a:p>
        </p:txBody>
      </p:sp>
      <p:pic>
        <p:nvPicPr>
          <p:cNvPr id="6" name="Content Placeholder 5">
            <a:extLst>
              <a:ext uri="{FF2B5EF4-FFF2-40B4-BE49-F238E27FC236}">
                <a16:creationId xmlns:a16="http://schemas.microsoft.com/office/drawing/2014/main" id="{19FF13A2-D35F-454C-AD32-B45B3633FE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447800"/>
            <a:ext cx="2539436" cy="1967752"/>
          </a:xfrm>
        </p:spPr>
      </p:pic>
      <p:pic>
        <p:nvPicPr>
          <p:cNvPr id="8" name="Picture 7">
            <a:extLst>
              <a:ext uri="{FF2B5EF4-FFF2-40B4-BE49-F238E27FC236}">
                <a16:creationId xmlns:a16="http://schemas.microsoft.com/office/drawing/2014/main" id="{BC5B2836-3AC8-D94B-97CE-096D47E6A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0948" y="4038600"/>
            <a:ext cx="1996440" cy="2234821"/>
          </a:xfrm>
          <a:prstGeom prst="rect">
            <a:avLst/>
          </a:prstGeom>
        </p:spPr>
      </p:pic>
      <p:pic>
        <p:nvPicPr>
          <p:cNvPr id="11" name="Picture 10">
            <a:extLst>
              <a:ext uri="{FF2B5EF4-FFF2-40B4-BE49-F238E27FC236}">
                <a16:creationId xmlns:a16="http://schemas.microsoft.com/office/drawing/2014/main" id="{E4AEB23D-9DD5-854F-94E9-F35526F55A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3252" y="1385822"/>
            <a:ext cx="2661222" cy="2068058"/>
          </a:xfrm>
          <a:prstGeom prst="rect">
            <a:avLst/>
          </a:prstGeom>
        </p:spPr>
      </p:pic>
      <p:pic>
        <p:nvPicPr>
          <p:cNvPr id="13" name="Picture 12">
            <a:extLst>
              <a:ext uri="{FF2B5EF4-FFF2-40B4-BE49-F238E27FC236}">
                <a16:creationId xmlns:a16="http://schemas.microsoft.com/office/drawing/2014/main" id="{D0A9568F-B433-2A4C-83F1-B0980884A3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3022" y="1284032"/>
            <a:ext cx="2308578" cy="2710069"/>
          </a:xfrm>
          <a:prstGeom prst="rect">
            <a:avLst/>
          </a:prstGeom>
        </p:spPr>
      </p:pic>
      <p:pic>
        <p:nvPicPr>
          <p:cNvPr id="14" name="Picture 13">
            <a:extLst>
              <a:ext uri="{FF2B5EF4-FFF2-40B4-BE49-F238E27FC236}">
                <a16:creationId xmlns:a16="http://schemas.microsoft.com/office/drawing/2014/main" id="{7AB9E652-9E0A-B248-83FD-C5255F6E3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322" y="3830576"/>
            <a:ext cx="2193425" cy="2442845"/>
          </a:xfrm>
          <a:prstGeom prst="rect">
            <a:avLst/>
          </a:prstGeom>
        </p:spPr>
      </p:pic>
      <p:pic>
        <p:nvPicPr>
          <p:cNvPr id="15" name="Picture 14">
            <a:extLst>
              <a:ext uri="{FF2B5EF4-FFF2-40B4-BE49-F238E27FC236}">
                <a16:creationId xmlns:a16="http://schemas.microsoft.com/office/drawing/2014/main" id="{A6F3AF58-2525-7F40-B9B0-60D89E2867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3345" y="3640626"/>
            <a:ext cx="2326004" cy="2822744"/>
          </a:xfrm>
          <a:prstGeom prst="rect">
            <a:avLst/>
          </a:prstGeom>
        </p:spPr>
      </p:pic>
    </p:spTree>
    <p:extLst>
      <p:ext uri="{BB962C8B-B14F-4D97-AF65-F5344CB8AC3E}">
        <p14:creationId xmlns:p14="http://schemas.microsoft.com/office/powerpoint/2010/main" val="1132669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264622" y="457200"/>
            <a:ext cx="6477000" cy="838200"/>
          </a:xfrm>
        </p:spPr>
        <p:txBody>
          <a:bodyPr>
            <a:normAutofit/>
          </a:bodyPr>
          <a:lstStyle/>
          <a:p>
            <a:pPr eaLnBrk="1" hangingPunct="1"/>
            <a:r>
              <a:rPr lang="en-US" altLang="x-none" dirty="0"/>
              <a:t>Hour of Code </a:t>
            </a:r>
            <a:r>
              <a:rPr lang="en-US" altLang="x-none" dirty="0" err="1"/>
              <a:t>LessonS</a:t>
            </a:r>
            <a:endParaRPr lang="en-US" altLang="x-none" dirty="0"/>
          </a:p>
        </p:txBody>
      </p:sp>
      <p:sp>
        <p:nvSpPr>
          <p:cNvPr id="111619" name="Rectangle 3"/>
          <p:cNvSpPr>
            <a:spLocks noGrp="1" noChangeArrowheads="1"/>
          </p:cNvSpPr>
          <p:nvPr>
            <p:ph type="body" idx="1"/>
          </p:nvPr>
        </p:nvSpPr>
        <p:spPr>
          <a:xfrm>
            <a:off x="228600" y="1447800"/>
            <a:ext cx="4109547" cy="5181600"/>
          </a:xfrm>
        </p:spPr>
        <p:txBody>
          <a:bodyPr>
            <a:normAutofit/>
          </a:bodyPr>
          <a:lstStyle/>
          <a:p>
            <a:r>
              <a:rPr lang="en-US" dirty="0"/>
              <a:t>Angry Birds at </a:t>
            </a:r>
            <a:r>
              <a:rPr lang="en-US" dirty="0">
                <a:hlinkClick r:id="rId3"/>
              </a:rPr>
              <a:t>https://studio.code.org/hoc/1</a:t>
            </a:r>
            <a:r>
              <a:rPr lang="en-US" dirty="0"/>
              <a:t> </a:t>
            </a:r>
          </a:p>
          <a:p>
            <a:r>
              <a:rPr lang="en-US" dirty="0"/>
              <a:t>Frozen – Code with Anna and Elsa </a:t>
            </a:r>
            <a:r>
              <a:rPr lang="en-US" dirty="0">
                <a:hlinkClick r:id="rId4"/>
              </a:rPr>
              <a:t>https://</a:t>
            </a:r>
            <a:r>
              <a:rPr lang="en-US" dirty="0" err="1">
                <a:hlinkClick r:id="rId4"/>
              </a:rPr>
              <a:t>studio.code.org</a:t>
            </a:r>
            <a:r>
              <a:rPr lang="en-US" dirty="0">
                <a:hlinkClick r:id="rId4"/>
              </a:rPr>
              <a:t>/s/frozen/stage/1/puzzle/3</a:t>
            </a:r>
            <a:endParaRPr lang="en-US" dirty="0"/>
          </a:p>
          <a:p>
            <a:pPr eaLnBrk="1" hangingPunct="1"/>
            <a:endParaRPr lang="pt-BR" altLang="x-none" sz="3800" dirty="0"/>
          </a:p>
          <a:p>
            <a:pPr eaLnBrk="1" hangingPunct="1"/>
            <a:endParaRPr lang="en-US" altLang="x-none" dirty="0"/>
          </a:p>
          <a:p>
            <a:pPr eaLnBrk="1" hangingPunct="1"/>
            <a:endParaRPr lang="en-US" altLang="x-none" dirty="0"/>
          </a:p>
          <a:p>
            <a:pPr eaLnBrk="1" hangingPunct="1"/>
            <a:endParaRPr lang="en-US" altLang="x-none" dirty="0"/>
          </a:p>
        </p:txBody>
      </p:sp>
      <p:pic>
        <p:nvPicPr>
          <p:cNvPr id="2" name="Picture 1">
            <a:extLst>
              <a:ext uri="{FF2B5EF4-FFF2-40B4-BE49-F238E27FC236}">
                <a16:creationId xmlns:a16="http://schemas.microsoft.com/office/drawing/2014/main" id="{3BC58C5B-0579-A448-BC64-0C9CF6737623}"/>
              </a:ext>
            </a:extLst>
          </p:cNvPr>
          <p:cNvPicPr>
            <a:picLocks noChangeAspect="1"/>
          </p:cNvPicPr>
          <p:nvPr/>
        </p:nvPicPr>
        <p:blipFill>
          <a:blip r:embed="rId5"/>
          <a:stretch>
            <a:fillRect/>
          </a:stretch>
        </p:blipFill>
        <p:spPr>
          <a:xfrm>
            <a:off x="5334000" y="1981200"/>
            <a:ext cx="2629988" cy="3241182"/>
          </a:xfrm>
          <a:prstGeom prst="rect">
            <a:avLst/>
          </a:prstGeom>
        </p:spPr>
      </p:pic>
    </p:spTree>
    <p:extLst>
      <p:ext uri="{BB962C8B-B14F-4D97-AF65-F5344CB8AC3E}">
        <p14:creationId xmlns:p14="http://schemas.microsoft.com/office/powerpoint/2010/main" val="377366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457200" y="430495"/>
            <a:ext cx="8686800" cy="838200"/>
          </a:xfrm>
        </p:spPr>
        <p:txBody>
          <a:bodyPr>
            <a:normAutofit/>
          </a:bodyPr>
          <a:lstStyle/>
          <a:p>
            <a:r>
              <a:rPr lang="en-US" altLang="x-none" dirty="0"/>
              <a:t>Technological INNOVATION</a:t>
            </a:r>
          </a:p>
        </p:txBody>
      </p:sp>
      <p:sp>
        <p:nvSpPr>
          <p:cNvPr id="17410" name="Rectangle 3"/>
          <p:cNvSpPr>
            <a:spLocks noGrp="1" noChangeArrowheads="1"/>
          </p:cNvSpPr>
          <p:nvPr>
            <p:ph type="body" idx="1"/>
          </p:nvPr>
        </p:nvSpPr>
        <p:spPr>
          <a:xfrm>
            <a:off x="1" y="1394389"/>
            <a:ext cx="5867399" cy="5311211"/>
          </a:xfrm>
        </p:spPr>
        <p:txBody>
          <a:bodyPr>
            <a:noAutofit/>
          </a:bodyPr>
          <a:lstStyle/>
          <a:p>
            <a:r>
              <a:rPr lang="en-US" sz="2500" b="1" dirty="0">
                <a:solidFill>
                  <a:srgbClr val="FF0000"/>
                </a:solidFill>
              </a:rPr>
              <a:t>Innovation</a:t>
            </a:r>
            <a:r>
              <a:rPr lang="en-US" sz="2500" b="1" dirty="0"/>
              <a:t> </a:t>
            </a:r>
            <a:r>
              <a:rPr lang="en-US" sz="2500" dirty="0"/>
              <a:t>—a new or improved idea, device, product, etc. R</a:t>
            </a:r>
            <a:r>
              <a:rPr lang="en-US" altLang="x-none" sz="2500" dirty="0"/>
              <a:t>ecognizing a problem that needs to be solved, or recognizing something needs improving and then building a tool to solve it.</a:t>
            </a:r>
            <a:endParaRPr lang="en-US" sz="2500" dirty="0"/>
          </a:p>
          <a:p>
            <a:r>
              <a:rPr lang="en-US" altLang="x-none" sz="2500" dirty="0"/>
              <a:t>Example – </a:t>
            </a:r>
            <a:r>
              <a:rPr lang="en-US" altLang="x-none" sz="2500" b="1" dirty="0">
                <a:solidFill>
                  <a:schemeClr val="accent6"/>
                </a:solidFill>
              </a:rPr>
              <a:t>Drones</a:t>
            </a:r>
            <a:r>
              <a:rPr lang="en-US" altLang="x-none" sz="2500" dirty="0"/>
              <a:t> also known as </a:t>
            </a:r>
            <a:r>
              <a:rPr lang="en-US" sz="2500" dirty="0"/>
              <a:t>UAVs (Unmanned Aerial Vehicles). </a:t>
            </a:r>
          </a:p>
          <a:p>
            <a:r>
              <a:rPr lang="en-US" altLang="x-none" sz="2500" dirty="0"/>
              <a:t>For Disaster Relief, sent in to assess extent of structural damage using aerial photography, delivering emergency supplies, etc. </a:t>
            </a:r>
            <a:r>
              <a:rPr lang="en-US" sz="2500" dirty="0"/>
              <a:t>where manned flight is considered too risky or difficult.</a:t>
            </a:r>
          </a:p>
          <a:p>
            <a:pPr marL="0" indent="0">
              <a:buNone/>
            </a:pPr>
            <a:r>
              <a:rPr lang="en-US" altLang="x-none" sz="2500" dirty="0"/>
              <a:t> </a:t>
            </a:r>
          </a:p>
          <a:p>
            <a:pPr eaLnBrk="1" hangingPunct="1"/>
            <a:endParaRPr lang="en-US" altLang="x-none" sz="2800" dirty="0"/>
          </a:p>
        </p:txBody>
      </p:sp>
      <p:pic>
        <p:nvPicPr>
          <p:cNvPr id="3" name="Picture 2">
            <a:extLst>
              <a:ext uri="{FF2B5EF4-FFF2-40B4-BE49-F238E27FC236}">
                <a16:creationId xmlns:a16="http://schemas.microsoft.com/office/drawing/2014/main" id="{4BE39EDE-E631-3D44-96E3-CEE751000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061" y="1143000"/>
            <a:ext cx="3333897" cy="2590800"/>
          </a:xfrm>
          <a:prstGeom prst="rect">
            <a:avLst/>
          </a:prstGeom>
        </p:spPr>
      </p:pic>
      <p:pic>
        <p:nvPicPr>
          <p:cNvPr id="5" name="Picture 4">
            <a:extLst>
              <a:ext uri="{FF2B5EF4-FFF2-40B4-BE49-F238E27FC236}">
                <a16:creationId xmlns:a16="http://schemas.microsoft.com/office/drawing/2014/main" id="{2AD3E5E3-5DF7-8F47-9564-22C9F762E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4062" y="3799188"/>
            <a:ext cx="3333896" cy="3007754"/>
          </a:xfrm>
          <a:prstGeom prst="rect">
            <a:avLst/>
          </a:prstGeom>
        </p:spPr>
      </p:pic>
    </p:spTree>
    <p:extLst>
      <p:ext uri="{BB962C8B-B14F-4D97-AF65-F5344CB8AC3E}">
        <p14:creationId xmlns:p14="http://schemas.microsoft.com/office/powerpoint/2010/main" val="1568188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381000" y="228600"/>
            <a:ext cx="8686800" cy="838200"/>
          </a:xfrm>
        </p:spPr>
        <p:txBody>
          <a:bodyPr>
            <a:normAutofit fontScale="90000"/>
          </a:bodyPr>
          <a:lstStyle/>
          <a:p>
            <a:pPr eaLnBrk="1" hangingPunct="1"/>
            <a:r>
              <a:rPr lang="en-US" altLang="x-none" dirty="0"/>
              <a:t>BRIDGING Technology &amp; </a:t>
            </a:r>
            <a:br>
              <a:rPr lang="en-US" altLang="x-none" dirty="0"/>
            </a:br>
            <a:r>
              <a:rPr lang="en-US" altLang="x-none" dirty="0"/>
              <a:t>YOUR </a:t>
            </a:r>
            <a:r>
              <a:rPr lang="en-US" altLang="x-none" dirty="0" err="1"/>
              <a:t>PaSSION</a:t>
            </a:r>
            <a:endParaRPr lang="en-US" altLang="x-none" dirty="0"/>
          </a:p>
        </p:txBody>
      </p:sp>
      <p:sp>
        <p:nvSpPr>
          <p:cNvPr id="17410" name="Rectangle 3"/>
          <p:cNvSpPr>
            <a:spLocks noGrp="1" noChangeArrowheads="1"/>
          </p:cNvSpPr>
          <p:nvPr>
            <p:ph type="body" idx="1"/>
          </p:nvPr>
        </p:nvSpPr>
        <p:spPr>
          <a:xfrm>
            <a:off x="152400" y="678180"/>
            <a:ext cx="4419600" cy="4473011"/>
          </a:xfrm>
        </p:spPr>
        <p:txBody>
          <a:bodyPr>
            <a:noAutofit/>
          </a:bodyPr>
          <a:lstStyle/>
          <a:p>
            <a:pPr marL="800100" lvl="2" indent="0">
              <a:buNone/>
            </a:pPr>
            <a:endParaRPr lang="en-US" altLang="x-none" sz="3200" b="1" dirty="0">
              <a:solidFill>
                <a:srgbClr val="FF0000"/>
              </a:solidFill>
            </a:endParaRPr>
          </a:p>
          <a:p>
            <a:pPr marL="800100" lvl="2" indent="0">
              <a:buNone/>
            </a:pPr>
            <a:r>
              <a:rPr lang="en-US" altLang="x-none" sz="3200" b="1" dirty="0">
                <a:solidFill>
                  <a:srgbClr val="FF0000"/>
                </a:solidFill>
              </a:rPr>
              <a:t>Your PASSION!</a:t>
            </a:r>
          </a:p>
          <a:p>
            <a:pPr>
              <a:buFont typeface="Wingdings 2" pitchFamily="2" charset="2"/>
              <a:buChar char=""/>
            </a:pPr>
            <a:r>
              <a:rPr lang="en-US" altLang="x-none" sz="2800" dirty="0"/>
              <a:t>Medicine &amp; Sciences</a:t>
            </a:r>
          </a:p>
          <a:p>
            <a:r>
              <a:rPr lang="en-US" altLang="x-none" sz="2800" dirty="0"/>
              <a:t>Art &amp; Design</a:t>
            </a:r>
          </a:p>
          <a:p>
            <a:r>
              <a:rPr lang="en-US" altLang="x-none" sz="2800" dirty="0"/>
              <a:t>Social Good and Animal Rescue</a:t>
            </a:r>
          </a:p>
          <a:p>
            <a:r>
              <a:rPr lang="en-US" altLang="x-none" sz="2800" dirty="0"/>
              <a:t>Music</a:t>
            </a:r>
          </a:p>
          <a:p>
            <a:r>
              <a:rPr lang="en-US" altLang="x-none" sz="2800" dirty="0"/>
              <a:t>Sports</a:t>
            </a:r>
          </a:p>
          <a:p>
            <a:r>
              <a:rPr lang="en-US" altLang="x-none" sz="2800" dirty="0"/>
              <a:t>Travel</a:t>
            </a:r>
          </a:p>
          <a:p>
            <a:r>
              <a:rPr lang="en-US" altLang="x-none" sz="2800" dirty="0"/>
              <a:t>Food</a:t>
            </a:r>
          </a:p>
          <a:p>
            <a:r>
              <a:rPr lang="en-US" altLang="x-none" sz="2800" dirty="0"/>
              <a:t>Books etc.</a:t>
            </a:r>
          </a:p>
        </p:txBody>
      </p:sp>
      <p:sp>
        <p:nvSpPr>
          <p:cNvPr id="8" name="Rectangle 3">
            <a:extLst>
              <a:ext uri="{FF2B5EF4-FFF2-40B4-BE49-F238E27FC236}">
                <a16:creationId xmlns:a16="http://schemas.microsoft.com/office/drawing/2014/main" id="{918083C8-4947-0941-B5BB-1CC0A55C5026}"/>
              </a:ext>
            </a:extLst>
          </p:cNvPr>
          <p:cNvSpPr txBox="1">
            <a:spLocks noChangeArrowheads="1"/>
          </p:cNvSpPr>
          <p:nvPr/>
        </p:nvSpPr>
        <p:spPr>
          <a:xfrm>
            <a:off x="4724400" y="1219200"/>
            <a:ext cx="4419600" cy="4473011"/>
          </a:xfrm>
          <a:prstGeom prst="rect">
            <a:avLst/>
          </a:prstGeom>
        </p:spPr>
        <p:txBody>
          <a:bodyPr vert="horz">
            <a:noAutofit/>
          </a:bodyPr>
          <a:lstStyle>
            <a:lvl1pPr marL="342900" indent="-342900" algn="l" rtl="0" eaLnBrk="1" latinLnBrk="0" hangingPunct="1">
              <a:spcBef>
                <a:spcPct val="20000"/>
              </a:spcBef>
              <a:buClr>
                <a:schemeClr val="accent1"/>
              </a:buClr>
              <a:buSzPct val="70000"/>
              <a:buFont typeface="Wingdings 2"/>
              <a:buChar char=""/>
              <a:defRPr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a:lstStyle>
          <a:p>
            <a:pPr marL="800100" lvl="2" indent="0">
              <a:buNone/>
            </a:pPr>
            <a:r>
              <a:rPr lang="en-US" sz="3400" b="1" dirty="0">
                <a:solidFill>
                  <a:srgbClr val="7030A0"/>
                </a:solidFill>
              </a:rPr>
              <a:t>TECHNOLOGIES that can help!</a:t>
            </a:r>
          </a:p>
          <a:p>
            <a:r>
              <a:rPr lang="en-US" sz="2800" dirty="0"/>
              <a:t>3D Printing</a:t>
            </a:r>
          </a:p>
          <a:p>
            <a:r>
              <a:rPr lang="en-US" sz="2800" dirty="0"/>
              <a:t>Large-Scale Simulations</a:t>
            </a:r>
          </a:p>
          <a:p>
            <a:r>
              <a:rPr lang="en-US" sz="2800" dirty="0"/>
              <a:t>Robotics &amp; Automation</a:t>
            </a:r>
          </a:p>
          <a:p>
            <a:r>
              <a:rPr lang="en-US" sz="2800" dirty="0"/>
              <a:t>Computer Aided Designs (CAD)</a:t>
            </a:r>
          </a:p>
          <a:p>
            <a:r>
              <a:rPr lang="en-US" sz="2800" dirty="0"/>
              <a:t>Creative Software Packages</a:t>
            </a:r>
          </a:p>
          <a:p>
            <a:r>
              <a:rPr lang="en-US" sz="2800" dirty="0"/>
              <a:t>Virtual Reality (VR) &amp; Augmented Reality (AR)</a:t>
            </a:r>
          </a:p>
        </p:txBody>
      </p:sp>
      <p:pic>
        <p:nvPicPr>
          <p:cNvPr id="5" name="Image" descr="Image">
            <a:extLst>
              <a:ext uri="{FF2B5EF4-FFF2-40B4-BE49-F238E27FC236}">
                <a16:creationId xmlns:a16="http://schemas.microsoft.com/office/drawing/2014/main" id="{03CFF231-034E-0B4D-AD99-A28BE036DE5C}"/>
              </a:ext>
            </a:extLst>
          </p:cNvPr>
          <p:cNvPicPr>
            <a:picLocks noChangeAspect="1"/>
          </p:cNvPicPr>
          <p:nvPr/>
        </p:nvPicPr>
        <p:blipFill>
          <a:blip r:embed="rId3"/>
          <a:srcRect t="5587" b="5587"/>
          <a:stretch>
            <a:fillRect/>
          </a:stretch>
        </p:blipFill>
        <p:spPr>
          <a:xfrm>
            <a:off x="1817056" y="3461675"/>
            <a:ext cx="2945444" cy="2382936"/>
          </a:xfrm>
          <a:prstGeom prst="rect">
            <a:avLst/>
          </a:prstGeom>
        </p:spPr>
      </p:pic>
    </p:spTree>
    <p:extLst>
      <p:ext uri="{BB962C8B-B14F-4D97-AF65-F5344CB8AC3E}">
        <p14:creationId xmlns:p14="http://schemas.microsoft.com/office/powerpoint/2010/main" val="1166442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342900" y="381000"/>
            <a:ext cx="8686800" cy="838200"/>
          </a:xfrm>
        </p:spPr>
        <p:txBody>
          <a:bodyPr>
            <a:normAutofit/>
          </a:bodyPr>
          <a:lstStyle/>
          <a:p>
            <a:r>
              <a:rPr lang="en-US" b="1" dirty="0">
                <a:effectLst/>
              </a:rPr>
              <a:t>Interest/Hobby Survey</a:t>
            </a:r>
            <a:endParaRPr lang="en-US" altLang="x-none" dirty="0"/>
          </a:p>
        </p:txBody>
      </p:sp>
      <p:sp>
        <p:nvSpPr>
          <p:cNvPr id="3" name="Content Placeholder 2">
            <a:extLst>
              <a:ext uri="{FF2B5EF4-FFF2-40B4-BE49-F238E27FC236}">
                <a16:creationId xmlns:a16="http://schemas.microsoft.com/office/drawing/2014/main" id="{6A0F85E5-3A57-8D40-8EB1-CCAB22B1CD26}"/>
              </a:ext>
            </a:extLst>
          </p:cNvPr>
          <p:cNvSpPr>
            <a:spLocks noGrp="1"/>
          </p:cNvSpPr>
          <p:nvPr>
            <p:ph idx="1"/>
          </p:nvPr>
        </p:nvSpPr>
        <p:spPr>
          <a:xfrm>
            <a:off x="342900" y="1219200"/>
            <a:ext cx="8686800" cy="4602163"/>
          </a:xfrm>
        </p:spPr>
        <p:txBody>
          <a:bodyPr>
            <a:normAutofit fontScale="25000" lnSpcReduction="20000"/>
          </a:bodyPr>
          <a:lstStyle/>
          <a:p>
            <a:r>
              <a:rPr lang="en-US" sz="7200" b="1" dirty="0"/>
              <a:t>Which of the following best describes your interest or hobby? *</a:t>
            </a:r>
            <a:endParaRPr lang="en-US" sz="7200" dirty="0"/>
          </a:p>
          <a:p>
            <a:r>
              <a:rPr lang="en-US" sz="7200" i="1" dirty="0"/>
              <a:t>Check all that apply.</a:t>
            </a:r>
            <a:endParaRPr lang="en-US" sz="7200" dirty="0"/>
          </a:p>
          <a:p>
            <a:pPr lvl="2"/>
            <a:r>
              <a:rPr lang="en-US" sz="7200" dirty="0"/>
              <a:t> Art &amp; Design</a:t>
            </a:r>
          </a:p>
          <a:p>
            <a:pPr lvl="2"/>
            <a:r>
              <a:rPr lang="en-US" sz="7200" dirty="0"/>
              <a:t> Music</a:t>
            </a:r>
          </a:p>
          <a:p>
            <a:pPr lvl="2"/>
            <a:r>
              <a:rPr lang="en-US" sz="7200" dirty="0"/>
              <a:t> Science &amp; Technology</a:t>
            </a:r>
          </a:p>
          <a:p>
            <a:pPr lvl="2"/>
            <a:r>
              <a:rPr lang="en-US" sz="7200" dirty="0"/>
              <a:t> Sports</a:t>
            </a:r>
          </a:p>
          <a:p>
            <a:pPr lvl="2"/>
            <a:r>
              <a:rPr lang="en-US" sz="7200" dirty="0"/>
              <a:t> Food</a:t>
            </a:r>
          </a:p>
          <a:p>
            <a:pPr lvl="2"/>
            <a:r>
              <a:rPr lang="en-US" sz="7200" dirty="0"/>
              <a:t> Social Good &amp; Animal Rescue</a:t>
            </a:r>
          </a:p>
          <a:p>
            <a:pPr lvl="2"/>
            <a:r>
              <a:rPr lang="en-US" sz="7200" dirty="0"/>
              <a:t>Travel</a:t>
            </a:r>
          </a:p>
          <a:p>
            <a:pPr lvl="2"/>
            <a:r>
              <a:rPr lang="en-US" sz="7200" dirty="0"/>
              <a:t> Other: </a:t>
            </a:r>
          </a:p>
          <a:p>
            <a:r>
              <a:rPr lang="en-US" sz="7200" b="1" dirty="0"/>
              <a:t>If you can, please describe your interest or hobby a bit more. For example, if you answered 'food', do you like cooking? Or baking or interested in nutrition? Or just like eating in general?</a:t>
            </a:r>
            <a:endParaRPr lang="en-US" sz="7200" dirty="0"/>
          </a:p>
          <a:p>
            <a:r>
              <a:rPr lang="en-US" sz="7200" b="1" dirty="0"/>
              <a:t> </a:t>
            </a:r>
            <a:endParaRPr lang="en-US" sz="7200" dirty="0"/>
          </a:p>
          <a:p>
            <a:r>
              <a:rPr lang="en-US" sz="7200" b="1" dirty="0"/>
              <a:t>Can you identify some way that technology is used with, or affects your interests</a:t>
            </a:r>
            <a:endParaRPr lang="en-US" sz="7200" dirty="0"/>
          </a:p>
          <a:p>
            <a:r>
              <a:rPr lang="en-US" sz="7200" b="1" dirty="0"/>
              <a:t> </a:t>
            </a:r>
            <a:endParaRPr lang="en-US" sz="7200" dirty="0"/>
          </a:p>
          <a:p>
            <a:r>
              <a:rPr lang="en-US" sz="7200" b="1" dirty="0"/>
              <a:t>Can you make a suggestion for either: </a:t>
            </a:r>
            <a:r>
              <a:rPr lang="en-US" sz="7200" b="1" dirty="0" err="1"/>
              <a:t>i</a:t>
            </a:r>
            <a:r>
              <a:rPr lang="en-US" sz="7200" b="1" dirty="0"/>
              <a:t>) a way that technology might be improved to make it better, faster, easier to use ii) a creative or innovative new technology might help solve some problem within that area, or at least make better?</a:t>
            </a:r>
            <a:endParaRPr lang="en-US" sz="7200" dirty="0"/>
          </a:p>
          <a:p>
            <a:endParaRPr lang="en-US" dirty="0"/>
          </a:p>
        </p:txBody>
      </p:sp>
    </p:spTree>
    <p:extLst>
      <p:ext uri="{BB962C8B-B14F-4D97-AF65-F5344CB8AC3E}">
        <p14:creationId xmlns:p14="http://schemas.microsoft.com/office/powerpoint/2010/main" val="2286202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eaLnBrk="1" hangingPunct="1"/>
            <a:r>
              <a:rPr lang="en-US" altLang="x-none" dirty="0"/>
              <a:t>Related Documents</a:t>
            </a:r>
          </a:p>
        </p:txBody>
      </p:sp>
      <p:sp>
        <p:nvSpPr>
          <p:cNvPr id="48130" name="Rectangle 3"/>
          <p:cNvSpPr>
            <a:spLocks noGrp="1" noChangeArrowheads="1"/>
          </p:cNvSpPr>
          <p:nvPr>
            <p:ph type="body" idx="1"/>
          </p:nvPr>
        </p:nvSpPr>
        <p:spPr>
          <a:xfrm>
            <a:off x="419100" y="1936750"/>
            <a:ext cx="8153400" cy="3962400"/>
          </a:xfrm>
        </p:spPr>
        <p:txBody>
          <a:bodyPr>
            <a:normAutofit fontScale="70000" lnSpcReduction="20000"/>
          </a:bodyPr>
          <a:lstStyle/>
          <a:p>
            <a:pPr lvl="0"/>
            <a:r>
              <a:rPr lang="en-US" altLang="x-none" dirty="0"/>
              <a:t>Lesson Plans </a:t>
            </a:r>
          </a:p>
          <a:p>
            <a:pPr lvl="1"/>
            <a:r>
              <a:rPr lang="en-US" altLang="x-none" dirty="0"/>
              <a:t> </a:t>
            </a:r>
            <a:r>
              <a:rPr lang="en-US" dirty="0">
                <a:effectLst>
                  <a:outerShdw blurRad="50800" dist="50800" dir="2700000" algn="tl" rotWithShape="0">
                    <a:srgbClr val="000000">
                      <a:alpha val="43137"/>
                    </a:srgbClr>
                  </a:outerShdw>
                </a:effectLst>
                <a:hlinkClick r:id="rId3"/>
              </a:rPr>
              <a:t>https://resetonline.org/learning-resources/sample-experiments/</a:t>
            </a:r>
            <a:endParaRPr lang="en-US" dirty="0">
              <a:effectLst>
                <a:outerShdw blurRad="50800" dist="50800" dir="2700000" algn="tl" rotWithShape="0">
                  <a:srgbClr val="000000">
                    <a:alpha val="43137"/>
                  </a:srgbClr>
                </a:outerShdw>
              </a:effectLst>
            </a:endParaRPr>
          </a:p>
          <a:p>
            <a:pPr lvl="1"/>
            <a:r>
              <a:rPr lang="en-US">
                <a:effectLst>
                  <a:outerShdw blurRad="50800" dist="50800" dir="2700000" algn="tl" rotWithShape="0">
                    <a:srgbClr val="000000">
                      <a:alpha val="43137"/>
                    </a:srgbClr>
                  </a:outerShdw>
                </a:effectLst>
              </a:rPr>
              <a:t>Under Computer </a:t>
            </a:r>
            <a:r>
              <a:rPr lang="en-US" dirty="0">
                <a:effectLst>
                  <a:outerShdw blurRad="50800" dist="50800" dir="2700000" algn="tl" rotWithShape="0">
                    <a:srgbClr val="000000">
                      <a:alpha val="43137"/>
                    </a:srgbClr>
                  </a:outerShdw>
                </a:effectLst>
              </a:rPr>
              <a:t>Science &amp; Math category</a:t>
            </a:r>
            <a:endParaRPr lang="en-US" altLang="x-none" dirty="0"/>
          </a:p>
          <a:p>
            <a:pPr eaLnBrk="1" hangingPunct="1"/>
            <a:r>
              <a:rPr lang="en-US" altLang="x-none" dirty="0"/>
              <a:t>Reference Websites</a:t>
            </a:r>
          </a:p>
          <a:p>
            <a:pPr lvl="1"/>
            <a:r>
              <a:rPr lang="en-US" dirty="0">
                <a:hlinkClick r:id="rId4"/>
              </a:rPr>
              <a:t>https://scratch.mit.edu/about</a:t>
            </a:r>
            <a:endParaRPr lang="en-US" dirty="0"/>
          </a:p>
          <a:p>
            <a:pPr lvl="1"/>
            <a:r>
              <a:rPr lang="en-US" u="sng" dirty="0">
                <a:hlinkClick r:id="rId5"/>
              </a:rPr>
              <a:t>https://resources.scratch.mit.edu/www/guides/en/AnimateYourNameGuide.pdf</a:t>
            </a:r>
            <a:endParaRPr lang="en-US" b="1" dirty="0"/>
          </a:p>
          <a:p>
            <a:pPr lvl="1"/>
            <a:r>
              <a:rPr lang="en-US" u="sng" dirty="0">
                <a:hlinkClick r:id="rId6"/>
              </a:rPr>
              <a:t>http://csunplugged.org/binary-numbers/</a:t>
            </a:r>
            <a:r>
              <a:rPr lang="en-US" dirty="0"/>
              <a:t>.</a:t>
            </a:r>
          </a:p>
          <a:p>
            <a:pPr lvl="1"/>
            <a:r>
              <a:rPr lang="en-US" u="sng" dirty="0">
                <a:hlinkClick r:id="rId7"/>
              </a:rPr>
              <a:t>https://resources.scratch.mit.edu/www/guides/en/FlyGuide.pdf</a:t>
            </a:r>
            <a:endParaRPr lang="en-US" dirty="0"/>
          </a:p>
          <a:p>
            <a:pPr lvl="1"/>
            <a:r>
              <a:rPr lang="en-US" u="sng" dirty="0">
                <a:hlinkClick r:id="rId8"/>
              </a:rPr>
              <a:t>https://curriculum.code.org/csf/coursee/16/</a:t>
            </a:r>
            <a:endParaRPr lang="en-US" dirty="0"/>
          </a:p>
          <a:p>
            <a:pPr lvl="1"/>
            <a:r>
              <a:rPr lang="en-US" dirty="0"/>
              <a:t>https://</a:t>
            </a:r>
            <a:r>
              <a:rPr lang="en-US" dirty="0" err="1"/>
              <a:t>curriculum.code.org</a:t>
            </a:r>
            <a:r>
              <a:rPr lang="en-US" dirty="0"/>
              <a:t>/</a:t>
            </a:r>
            <a:r>
              <a:rPr lang="en-US" dirty="0" err="1"/>
              <a:t>csf</a:t>
            </a:r>
            <a:r>
              <a:rPr lang="en-US" dirty="0"/>
              <a:t>/</a:t>
            </a:r>
            <a:r>
              <a:rPr lang="en-US" dirty="0" err="1"/>
              <a:t>coursec</a:t>
            </a:r>
            <a:r>
              <a:rPr lang="en-US" dirty="0"/>
              <a:t>/4/ </a:t>
            </a:r>
          </a:p>
          <a:p>
            <a:pPr lvl="1"/>
            <a:r>
              <a:rPr lang="en-US" dirty="0"/>
              <a:t>https://</a:t>
            </a:r>
            <a:r>
              <a:rPr lang="en-US" dirty="0" err="1"/>
              <a:t>resources.scratch.mit.edu</a:t>
            </a:r>
            <a:r>
              <a:rPr lang="en-US" dirty="0"/>
              <a:t>/www/guides/</a:t>
            </a:r>
            <a:r>
              <a:rPr lang="en-US" dirty="0" err="1"/>
              <a:t>en</a:t>
            </a:r>
            <a:r>
              <a:rPr lang="en-US" dirty="0"/>
              <a:t>/</a:t>
            </a:r>
            <a:r>
              <a:rPr lang="en-US" dirty="0" err="1"/>
              <a:t>PetGuide.pdf</a:t>
            </a:r>
            <a:r>
              <a:rPr lang="en-US" dirty="0"/>
              <a:t> </a:t>
            </a:r>
          </a:p>
          <a:p>
            <a:pPr lvl="1"/>
            <a:endParaRPr lang="en-US" dirty="0"/>
          </a:p>
          <a:p>
            <a:pPr lvl="1"/>
            <a:endParaRPr lang="en-US" dirty="0"/>
          </a:p>
          <a:p>
            <a:pPr lvl="1"/>
            <a:endParaRPr lang="en-US" dirty="0"/>
          </a:p>
          <a:p>
            <a:pPr eaLnBrk="1" hangingPunct="1"/>
            <a:endParaRPr lang="en-US" altLang="x-none" dirty="0"/>
          </a:p>
          <a:p>
            <a:pPr eaLnBrk="1" hangingPunct="1"/>
            <a:endParaRPr lang="en-US" altLang="x-none" b="1" dirty="0"/>
          </a:p>
          <a:p>
            <a:pPr eaLnBrk="1" hangingPunct="1"/>
            <a:endParaRPr lang="en-US" altLang="x-none" dirty="0"/>
          </a:p>
          <a:p>
            <a:pPr eaLnBrk="1" hangingPunct="1"/>
            <a:endParaRPr lang="pt-BR" altLang="x-none" dirty="0"/>
          </a:p>
          <a:p>
            <a:pPr eaLnBrk="1" hangingPunct="1"/>
            <a:endParaRPr lang="en-US" altLang="x-none" dirty="0"/>
          </a:p>
          <a:p>
            <a:pPr eaLnBrk="1" hangingPunct="1"/>
            <a:endParaRPr lang="en-US" altLang="x-none" dirty="0"/>
          </a:p>
          <a:p>
            <a:pPr eaLnBrk="1" hangingPunct="1"/>
            <a:endParaRPr lang="en-US" altLang="x-none" dirty="0"/>
          </a:p>
        </p:txBody>
      </p:sp>
    </p:spTree>
    <p:extLst>
      <p:ext uri="{BB962C8B-B14F-4D97-AF65-F5344CB8AC3E}">
        <p14:creationId xmlns:p14="http://schemas.microsoft.com/office/powerpoint/2010/main" val="1907148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altLang="x-none"/>
              <a:t>Be a Computer Scientist! </a:t>
            </a:r>
          </a:p>
        </p:txBody>
      </p:sp>
      <p:sp>
        <p:nvSpPr>
          <p:cNvPr id="160771" name="Rectangle 3"/>
          <p:cNvSpPr>
            <a:spLocks noGrp="1" noChangeArrowheads="1"/>
          </p:cNvSpPr>
          <p:nvPr>
            <p:ph type="body" idx="1"/>
          </p:nvPr>
        </p:nvSpPr>
        <p:spPr>
          <a:xfrm>
            <a:off x="457200" y="2133600"/>
            <a:ext cx="8382000" cy="3962400"/>
          </a:xfrm>
        </p:spPr>
        <p:txBody>
          <a:bodyPr/>
          <a:lstStyle/>
          <a:p>
            <a:pPr marL="609600" indent="-609600" algn="ctr" eaLnBrk="1" hangingPunct="1">
              <a:lnSpc>
                <a:spcPct val="90000"/>
              </a:lnSpc>
              <a:buFont typeface="Arial" charset="0"/>
              <a:buNone/>
            </a:pPr>
            <a:r>
              <a:rPr lang="en-US" altLang="x-none" sz="3600" b="1">
                <a:latin typeface="Courier New" charset="0"/>
              </a:rPr>
              <a:t>10100 01000 00001 01110 01011</a:t>
            </a:r>
          </a:p>
          <a:p>
            <a:pPr marL="609600" indent="-609600" algn="ctr" eaLnBrk="1" hangingPunct="1">
              <a:lnSpc>
                <a:spcPct val="90000"/>
              </a:lnSpc>
              <a:buFont typeface="Arial" charset="0"/>
              <a:buNone/>
            </a:pPr>
            <a:endParaRPr lang="en-US" altLang="x-none" sz="3600" b="1">
              <a:latin typeface="Courier New" charset="0"/>
            </a:endParaRPr>
          </a:p>
          <a:p>
            <a:pPr marL="609600" indent="-609600" algn="ctr" eaLnBrk="1" hangingPunct="1">
              <a:lnSpc>
                <a:spcPct val="90000"/>
              </a:lnSpc>
              <a:buFont typeface="Arial" charset="0"/>
              <a:buNone/>
            </a:pPr>
            <a:r>
              <a:rPr lang="en-US" altLang="x-none" sz="3600" b="1">
                <a:latin typeface="Courier New" charset="0"/>
              </a:rPr>
              <a:t>11001 01111 10101</a:t>
            </a:r>
          </a:p>
          <a:p>
            <a:pPr marL="609600" indent="-609600" algn="ctr" eaLnBrk="1" hangingPunct="1">
              <a:lnSpc>
                <a:spcPct val="90000"/>
              </a:lnSpc>
              <a:buFont typeface="Arial" charset="0"/>
              <a:buNone/>
            </a:pPr>
            <a:endParaRPr lang="en-US" altLang="x-none" sz="3600">
              <a:latin typeface="Courier" charset="0"/>
            </a:endParaRPr>
          </a:p>
          <a:p>
            <a:pPr marL="609600" indent="-609600" algn="ctr" eaLnBrk="1" hangingPunct="1">
              <a:lnSpc>
                <a:spcPct val="90000"/>
              </a:lnSpc>
              <a:buFont typeface="Arial" charset="0"/>
              <a:buNone/>
            </a:pPr>
            <a:r>
              <a:rPr lang="en-US" altLang="x-none" sz="2400"/>
              <a:t>(THANK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0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07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0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altLang="x-none"/>
              <a:t>Harmony DCPS Lesson PLAN</a:t>
            </a:r>
            <a:endParaRPr lang="en-US" altLang="x-none" dirty="0"/>
          </a:p>
        </p:txBody>
      </p:sp>
      <p:sp>
        <p:nvSpPr>
          <p:cNvPr id="19458" name="Rectangle 3"/>
          <p:cNvSpPr>
            <a:spLocks noGrp="1" noChangeArrowheads="1"/>
          </p:cNvSpPr>
          <p:nvPr>
            <p:ph type="body" idx="1"/>
          </p:nvPr>
        </p:nvSpPr>
        <p:spPr>
          <a:xfrm>
            <a:off x="304800" y="1317248"/>
            <a:ext cx="4648200" cy="5083552"/>
          </a:xfrm>
        </p:spPr>
        <p:txBody>
          <a:bodyPr>
            <a:normAutofit fontScale="85000" lnSpcReduction="20000"/>
          </a:bodyPr>
          <a:lstStyle/>
          <a:p>
            <a:r>
              <a:rPr lang="en-US" altLang="x-none" dirty="0"/>
              <a:t>Binary Number System</a:t>
            </a:r>
          </a:p>
          <a:p>
            <a:pPr lvl="1"/>
            <a:r>
              <a:rPr lang="en-US" altLang="x-none" dirty="0"/>
              <a:t>Count the Dots</a:t>
            </a:r>
          </a:p>
          <a:p>
            <a:r>
              <a:rPr lang="en-US" altLang="x-none" dirty="0"/>
              <a:t>Algorithms &amp; Programs</a:t>
            </a:r>
          </a:p>
          <a:p>
            <a:pPr lvl="1"/>
            <a:r>
              <a:rPr lang="en-US" altLang="x-none" dirty="0"/>
              <a:t>Build Paper Airplanes</a:t>
            </a:r>
          </a:p>
          <a:p>
            <a:r>
              <a:rPr lang="en-US" altLang="x-none" dirty="0"/>
              <a:t>The Internet</a:t>
            </a:r>
          </a:p>
          <a:p>
            <a:pPr lvl="1"/>
            <a:r>
              <a:rPr lang="en-US" dirty="0"/>
              <a:t>Pretend to flow through the internet, all the while learning about connections, URLs, IP Addresses, and the DNS. </a:t>
            </a:r>
            <a:endParaRPr lang="en-US" altLang="x-none" dirty="0"/>
          </a:p>
          <a:p>
            <a:r>
              <a:rPr lang="en-US" altLang="x-none" dirty="0"/>
              <a:t>SCRATCH programming exercises</a:t>
            </a:r>
          </a:p>
          <a:p>
            <a:pPr lvl="1"/>
            <a:r>
              <a:rPr lang="en-US" altLang="x-none" dirty="0"/>
              <a:t>Animate your Name, Make It fly, Virtual Pet</a:t>
            </a:r>
          </a:p>
          <a:p>
            <a:pPr lvl="1"/>
            <a:endParaRPr lang="en-US" altLang="x-none"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05124" y="1915924"/>
            <a:ext cx="5083552" cy="4038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304800" y="455602"/>
            <a:ext cx="8686800" cy="838200"/>
          </a:xfrm>
        </p:spPr>
        <p:txBody>
          <a:bodyPr>
            <a:noAutofit/>
          </a:bodyPr>
          <a:lstStyle/>
          <a:p>
            <a:r>
              <a:rPr lang="en-US" altLang="x-none" sz="3200" dirty="0"/>
              <a:t>Girl scouts Program</a:t>
            </a:r>
          </a:p>
        </p:txBody>
      </p:sp>
      <p:sp>
        <p:nvSpPr>
          <p:cNvPr id="19458" name="Rectangle 3"/>
          <p:cNvSpPr>
            <a:spLocks noGrp="1" noChangeArrowheads="1"/>
          </p:cNvSpPr>
          <p:nvPr>
            <p:ph type="body" idx="1"/>
          </p:nvPr>
        </p:nvSpPr>
        <p:spPr>
          <a:xfrm>
            <a:off x="304800" y="1317248"/>
            <a:ext cx="7543800" cy="5083552"/>
          </a:xfrm>
        </p:spPr>
        <p:txBody>
          <a:bodyPr>
            <a:normAutofit fontScale="92500"/>
          </a:bodyPr>
          <a:lstStyle/>
          <a:p>
            <a:r>
              <a:rPr lang="en-US" altLang="x-none" dirty="0"/>
              <a:t>CS Teen Training </a:t>
            </a:r>
          </a:p>
          <a:p>
            <a:pPr lvl="1"/>
            <a:r>
              <a:rPr lang="en-US" altLang="x-none" dirty="0"/>
              <a:t>Two 2-hour sessions with 20 teens each</a:t>
            </a:r>
          </a:p>
          <a:p>
            <a:pPr lvl="1"/>
            <a:r>
              <a:rPr lang="en-US" altLang="x-none" dirty="0"/>
              <a:t>Train the trainers</a:t>
            </a:r>
          </a:p>
          <a:p>
            <a:r>
              <a:rPr lang="en-US" altLang="x-none" dirty="0"/>
              <a:t>Larger Brownie/Junior 2</a:t>
            </a:r>
            <a:r>
              <a:rPr lang="en-US" altLang="x-none" baseline="30000" dirty="0"/>
              <a:t>nd</a:t>
            </a:r>
            <a:r>
              <a:rPr lang="en-US" altLang="x-none" dirty="0"/>
              <a:t>-6</a:t>
            </a:r>
            <a:r>
              <a:rPr lang="en-US" altLang="x-none" baseline="30000" dirty="0"/>
              <a:t>th</a:t>
            </a:r>
            <a:r>
              <a:rPr lang="en-US" altLang="x-none" dirty="0"/>
              <a:t> grade event</a:t>
            </a:r>
          </a:p>
          <a:p>
            <a:pPr lvl="1"/>
            <a:r>
              <a:rPr lang="en-US" dirty="0"/>
              <a:t>3-4 stations with CS Activities</a:t>
            </a:r>
          </a:p>
          <a:p>
            <a:pPr lvl="1"/>
            <a:r>
              <a:rPr lang="en-US" dirty="0"/>
              <a:t>Teen Girl Scouts teach the younger girls scouts</a:t>
            </a:r>
          </a:p>
          <a:p>
            <a:r>
              <a:rPr lang="en-US" dirty="0"/>
              <a:t>Everyone receives a “Think Like A Programmer” badge and a RESET Girl Scout badge</a:t>
            </a:r>
          </a:p>
          <a:p>
            <a:pPr lvl="1"/>
            <a:endParaRPr lang="en-US" altLang="x-none" dirty="0"/>
          </a:p>
          <a:p>
            <a:pPr lvl="1"/>
            <a:endParaRPr lang="en-US" altLang="x-none" dirty="0"/>
          </a:p>
        </p:txBody>
      </p:sp>
    </p:spTree>
    <p:extLst>
      <p:ext uri="{BB962C8B-B14F-4D97-AF65-F5344CB8AC3E}">
        <p14:creationId xmlns:p14="http://schemas.microsoft.com/office/powerpoint/2010/main" val="231603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304800" y="228600"/>
            <a:ext cx="8686800" cy="838200"/>
          </a:xfrm>
        </p:spPr>
        <p:txBody>
          <a:bodyPr>
            <a:noAutofit/>
          </a:bodyPr>
          <a:lstStyle/>
          <a:p>
            <a:r>
              <a:rPr lang="en-US" altLang="x-none" sz="3200" dirty="0"/>
              <a:t>Girl scouts – “Think Like A </a:t>
            </a:r>
            <a:br>
              <a:rPr lang="en-US" altLang="x-none" sz="3200" dirty="0"/>
            </a:br>
            <a:r>
              <a:rPr lang="en-US" altLang="x-none" sz="3200"/>
              <a:t>Programmer” Badge</a:t>
            </a:r>
            <a:endParaRPr lang="en-US" altLang="x-none" sz="3200" dirty="0"/>
          </a:p>
        </p:txBody>
      </p:sp>
      <p:sp>
        <p:nvSpPr>
          <p:cNvPr id="19458" name="Rectangle 3"/>
          <p:cNvSpPr>
            <a:spLocks noGrp="1" noChangeArrowheads="1"/>
          </p:cNvSpPr>
          <p:nvPr>
            <p:ph type="body" idx="1"/>
          </p:nvPr>
        </p:nvSpPr>
        <p:spPr>
          <a:xfrm>
            <a:off x="304800" y="1317248"/>
            <a:ext cx="7543800" cy="5083552"/>
          </a:xfrm>
        </p:spPr>
        <p:txBody>
          <a:bodyPr>
            <a:normAutofit/>
          </a:bodyPr>
          <a:lstStyle/>
          <a:p>
            <a:r>
              <a:rPr lang="en-US" altLang="x-none" dirty="0"/>
              <a:t>Algorithms &amp; Programs</a:t>
            </a:r>
          </a:p>
          <a:p>
            <a:pPr lvl="1"/>
            <a:r>
              <a:rPr lang="en-US" altLang="x-none" dirty="0"/>
              <a:t>Walk the Line game</a:t>
            </a:r>
          </a:p>
          <a:p>
            <a:pPr lvl="1"/>
            <a:r>
              <a:rPr lang="en-US" altLang="x-none" dirty="0"/>
              <a:t>Build Paper Airplanes</a:t>
            </a:r>
          </a:p>
          <a:p>
            <a:r>
              <a:rPr lang="en-US" altLang="x-none" dirty="0"/>
              <a:t>SCRATCH programming exercises</a:t>
            </a:r>
          </a:p>
          <a:p>
            <a:pPr lvl="1"/>
            <a:r>
              <a:rPr lang="en-US" altLang="x-none" dirty="0"/>
              <a:t>Animate Your Name, Make It fly, Virtual Pet</a:t>
            </a:r>
          </a:p>
          <a:p>
            <a:r>
              <a:rPr lang="en-US" altLang="x-none" dirty="0"/>
              <a:t>Making a personal connection to CS</a:t>
            </a:r>
          </a:p>
          <a:p>
            <a:pPr lvl="1"/>
            <a:r>
              <a:rPr lang="en-US" dirty="0"/>
              <a:t>What can you teach?</a:t>
            </a:r>
          </a:p>
          <a:p>
            <a:pPr lvl="1"/>
            <a:r>
              <a:rPr lang="en-US" dirty="0"/>
              <a:t>Personal Innovations</a:t>
            </a:r>
          </a:p>
          <a:p>
            <a:pPr lvl="1"/>
            <a:r>
              <a:rPr lang="en-US" dirty="0"/>
              <a:t>Prototyping</a:t>
            </a:r>
          </a:p>
          <a:p>
            <a:pPr lvl="1"/>
            <a:endParaRPr lang="en-US" altLang="x-none" dirty="0"/>
          </a:p>
          <a:p>
            <a:pPr lvl="1"/>
            <a:endParaRPr lang="en-US" altLang="x-non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095482"/>
            <a:ext cx="1957795" cy="1981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2938" y="1112441"/>
            <a:ext cx="1841077" cy="25386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4821" y="4572000"/>
            <a:ext cx="2737231" cy="1725424"/>
          </a:xfrm>
          <a:prstGeom prst="rect">
            <a:avLst/>
          </a:prstGeom>
        </p:spPr>
      </p:pic>
      <p:pic>
        <p:nvPicPr>
          <p:cNvPr id="7" name="Picture 6" descr="Screen Shot 2014-07-30 at 4.25.05 PM.png"/>
          <p:cNvPicPr>
            <a:picLocks noChangeAspect="1"/>
          </p:cNvPicPr>
          <p:nvPr/>
        </p:nvPicPr>
        <p:blipFill rotWithShape="1">
          <a:blip r:embed="rId6">
            <a:extLst>
              <a:ext uri="{28A0092B-C50C-407E-A947-70E740481C1C}">
                <a14:useLocalDpi xmlns:a14="http://schemas.microsoft.com/office/drawing/2010/main" val="0"/>
              </a:ext>
            </a:extLst>
          </a:blip>
          <a:srcRect l="6255" r="625"/>
          <a:stretch/>
        </p:blipFill>
        <p:spPr>
          <a:xfrm>
            <a:off x="7239001" y="4038600"/>
            <a:ext cx="1876536" cy="2264686"/>
          </a:xfrm>
          <a:prstGeom prst="rect">
            <a:avLst/>
          </a:prstGeom>
        </p:spPr>
      </p:pic>
    </p:spTree>
    <p:extLst>
      <p:ext uri="{BB962C8B-B14F-4D97-AF65-F5344CB8AC3E}">
        <p14:creationId xmlns:p14="http://schemas.microsoft.com/office/powerpoint/2010/main" val="1749950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304800" y="479048"/>
            <a:ext cx="8686800" cy="838200"/>
          </a:xfrm>
        </p:spPr>
        <p:txBody>
          <a:bodyPr>
            <a:noAutofit/>
          </a:bodyPr>
          <a:lstStyle/>
          <a:p>
            <a:r>
              <a:rPr lang="en-US" altLang="x-none" sz="3200" dirty="0"/>
              <a:t>Girl scouts </a:t>
            </a:r>
            <a:r>
              <a:rPr lang="en-US" altLang="x-none" sz="3200" dirty="0" err="1"/>
              <a:t>FlYer</a:t>
            </a:r>
            <a:r>
              <a:rPr lang="en-US" altLang="x-none" sz="3200" dirty="0"/>
              <a:t>– Teen Training</a:t>
            </a:r>
          </a:p>
        </p:txBody>
      </p:sp>
      <p:sp>
        <p:nvSpPr>
          <p:cNvPr id="19458" name="Rectangle 3"/>
          <p:cNvSpPr>
            <a:spLocks noGrp="1" noChangeArrowheads="1"/>
          </p:cNvSpPr>
          <p:nvPr>
            <p:ph type="body" idx="1"/>
          </p:nvPr>
        </p:nvSpPr>
        <p:spPr>
          <a:xfrm>
            <a:off x="304800" y="1317248"/>
            <a:ext cx="7543800" cy="5083552"/>
          </a:xfrm>
        </p:spPr>
        <p:txBody>
          <a:bodyPr>
            <a:normAutofit/>
          </a:bodyPr>
          <a:lstStyle/>
          <a:p>
            <a:pPr lvl="1"/>
            <a:endParaRPr lang="en-US" altLang="x-none" dirty="0"/>
          </a:p>
          <a:p>
            <a:pPr lvl="1"/>
            <a:endParaRPr lang="en-US" altLang="x-none" dirty="0"/>
          </a:p>
        </p:txBody>
      </p:sp>
      <p:pic>
        <p:nvPicPr>
          <p:cNvPr id="6" name="Picture 5"/>
          <p:cNvPicPr>
            <a:picLocks noChangeAspect="1"/>
          </p:cNvPicPr>
          <p:nvPr/>
        </p:nvPicPr>
        <p:blipFill>
          <a:blip r:embed="rId3"/>
          <a:stretch>
            <a:fillRect/>
          </a:stretch>
        </p:blipFill>
        <p:spPr>
          <a:xfrm>
            <a:off x="1905000" y="1317248"/>
            <a:ext cx="5105400" cy="5249214"/>
          </a:xfrm>
          <a:prstGeom prst="rect">
            <a:avLst/>
          </a:prstGeom>
        </p:spPr>
      </p:pic>
    </p:spTree>
    <p:extLst>
      <p:ext uri="{BB962C8B-B14F-4D97-AF65-F5344CB8AC3E}">
        <p14:creationId xmlns:p14="http://schemas.microsoft.com/office/powerpoint/2010/main" val="2076045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298938" y="479048"/>
            <a:ext cx="8686800" cy="838200"/>
          </a:xfrm>
        </p:spPr>
        <p:txBody>
          <a:bodyPr>
            <a:noAutofit/>
          </a:bodyPr>
          <a:lstStyle/>
          <a:p>
            <a:r>
              <a:rPr lang="en-US" altLang="x-none" sz="3200" dirty="0"/>
              <a:t>Girl scouts </a:t>
            </a:r>
            <a:r>
              <a:rPr lang="en-US" altLang="x-none" sz="3200" dirty="0" err="1"/>
              <a:t>FlYer</a:t>
            </a:r>
            <a:r>
              <a:rPr lang="en-US" altLang="x-none" sz="3200" dirty="0"/>
              <a:t> </a:t>
            </a:r>
            <a:br>
              <a:rPr lang="en-US" altLang="x-none" sz="3200" dirty="0"/>
            </a:br>
            <a:r>
              <a:rPr lang="en-US" altLang="x-none" sz="3200" dirty="0"/>
              <a:t>– Brownie/Juniors CS Event</a:t>
            </a:r>
            <a:br>
              <a:rPr lang="en-US" altLang="x-none" sz="3200" dirty="0"/>
            </a:br>
            <a:endParaRPr lang="en-US" altLang="x-none" sz="3200" dirty="0"/>
          </a:p>
        </p:txBody>
      </p:sp>
      <p:sp>
        <p:nvSpPr>
          <p:cNvPr id="19458" name="Rectangle 3"/>
          <p:cNvSpPr>
            <a:spLocks noGrp="1" noChangeArrowheads="1"/>
          </p:cNvSpPr>
          <p:nvPr>
            <p:ph type="body" idx="1"/>
          </p:nvPr>
        </p:nvSpPr>
        <p:spPr>
          <a:xfrm>
            <a:off x="304800" y="1317248"/>
            <a:ext cx="7543800" cy="5083552"/>
          </a:xfrm>
        </p:spPr>
        <p:txBody>
          <a:bodyPr>
            <a:normAutofit/>
          </a:bodyPr>
          <a:lstStyle/>
          <a:p>
            <a:pPr lvl="1"/>
            <a:endParaRPr lang="en-US" altLang="x-none" dirty="0"/>
          </a:p>
          <a:p>
            <a:pPr lvl="1"/>
            <a:endParaRPr lang="en-US" altLang="x-none" dirty="0"/>
          </a:p>
        </p:txBody>
      </p:sp>
      <p:pic>
        <p:nvPicPr>
          <p:cNvPr id="8" name="Picture 7"/>
          <p:cNvPicPr>
            <a:picLocks noChangeAspect="1"/>
          </p:cNvPicPr>
          <p:nvPr/>
        </p:nvPicPr>
        <p:blipFill>
          <a:blip r:embed="rId3"/>
          <a:stretch>
            <a:fillRect/>
          </a:stretch>
        </p:blipFill>
        <p:spPr>
          <a:xfrm>
            <a:off x="1743853" y="1676400"/>
            <a:ext cx="5418948" cy="4495800"/>
          </a:xfrm>
          <a:prstGeom prst="rect">
            <a:avLst/>
          </a:prstGeom>
        </p:spPr>
      </p:pic>
    </p:spTree>
    <p:extLst>
      <p:ext uri="{BB962C8B-B14F-4D97-AF65-F5344CB8AC3E}">
        <p14:creationId xmlns:p14="http://schemas.microsoft.com/office/powerpoint/2010/main" val="697175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normAutofit/>
          </a:bodyPr>
          <a:lstStyle/>
          <a:p>
            <a:r>
              <a:rPr lang="en-US" sz="3200" b="1" dirty="0"/>
              <a:t>Related Standards of Learning </a:t>
            </a:r>
            <a:endParaRPr lang="en-US" altLang="x-none" sz="3200" dirty="0"/>
          </a:p>
        </p:txBody>
      </p:sp>
      <p:sp>
        <p:nvSpPr>
          <p:cNvPr id="17410" name="Rectangle 3"/>
          <p:cNvSpPr>
            <a:spLocks noGrp="1" noChangeArrowheads="1"/>
          </p:cNvSpPr>
          <p:nvPr>
            <p:ph type="body" idx="1"/>
          </p:nvPr>
        </p:nvSpPr>
        <p:spPr>
          <a:xfrm>
            <a:off x="405243" y="1230923"/>
            <a:ext cx="8485913" cy="5410200"/>
          </a:xfrm>
        </p:spPr>
        <p:txBody>
          <a:bodyPr>
            <a:noAutofit/>
          </a:bodyPr>
          <a:lstStyle/>
          <a:p>
            <a:r>
              <a:rPr lang="en-US" sz="1500" dirty="0"/>
              <a:t>All lessons align to all relevant computer science standards, as well as to the</a:t>
            </a:r>
            <a:r>
              <a:rPr lang="en-US" sz="1500" b="1" dirty="0"/>
              <a:t> </a:t>
            </a:r>
            <a:r>
              <a:rPr lang="en-US" sz="1500" dirty="0"/>
              <a:t>ISTE standards.</a:t>
            </a:r>
            <a:r>
              <a:rPr lang="en-US" sz="1500" dirty="0">
                <a:solidFill>
                  <a:schemeClr val="tx1"/>
                </a:solidFill>
              </a:rPr>
              <a:t> </a:t>
            </a:r>
            <a:r>
              <a:rPr lang="en-US" sz="1500" dirty="0"/>
              <a:t>They additionally reinforce concepts and skills taught in other subject areas by integrating national Math, English Language Arts and Science standards. </a:t>
            </a:r>
          </a:p>
          <a:p>
            <a:r>
              <a:rPr lang="en-US" sz="1500" dirty="0"/>
              <a:t>CSTA K-12 Computer Science Standards </a:t>
            </a:r>
          </a:p>
          <a:p>
            <a:pPr lvl="1"/>
            <a:r>
              <a:rPr lang="en-US" sz="1500" dirty="0"/>
              <a:t>CPP - Computing Practice &amp; Programming </a:t>
            </a:r>
          </a:p>
          <a:p>
            <a:pPr lvl="1"/>
            <a:r>
              <a:rPr lang="en-US" sz="1500" dirty="0"/>
              <a:t>CT - Computational Thinking </a:t>
            </a:r>
          </a:p>
          <a:p>
            <a:r>
              <a:rPr lang="en-US" sz="1500" dirty="0"/>
              <a:t>ISTE Standards for Students </a:t>
            </a:r>
          </a:p>
          <a:p>
            <a:pPr lvl="1"/>
            <a:r>
              <a:rPr lang="en-US" sz="1500" dirty="0"/>
              <a:t>1 - Creativity and Innovation</a:t>
            </a:r>
          </a:p>
          <a:p>
            <a:pPr lvl="1"/>
            <a:r>
              <a:rPr lang="en-US" sz="1500" dirty="0"/>
              <a:t>2 - Communication and Collaboration</a:t>
            </a:r>
          </a:p>
          <a:p>
            <a:pPr lvl="1"/>
            <a:r>
              <a:rPr lang="en-US" sz="1500" dirty="0"/>
              <a:t>4 - Critical Thinking, Problem Solving, and Decision Making </a:t>
            </a:r>
          </a:p>
          <a:p>
            <a:pPr lvl="1"/>
            <a:r>
              <a:rPr lang="en-US" sz="1500" dirty="0"/>
              <a:t>6 - Technology Operations and Concepts </a:t>
            </a:r>
          </a:p>
          <a:p>
            <a:r>
              <a:rPr lang="en-US" sz="1500" dirty="0"/>
              <a:t>Common Core English Language Arts Standards </a:t>
            </a:r>
          </a:p>
          <a:p>
            <a:pPr lvl="1"/>
            <a:r>
              <a:rPr lang="en-US" sz="1500" dirty="0"/>
              <a:t>L – Language</a:t>
            </a:r>
          </a:p>
          <a:p>
            <a:pPr lvl="1"/>
            <a:r>
              <a:rPr lang="en-US" sz="1500" dirty="0"/>
              <a:t>SL - Speaking &amp; Listening </a:t>
            </a:r>
          </a:p>
          <a:p>
            <a:r>
              <a:rPr lang="en-US" sz="1500" dirty="0"/>
              <a:t>Common Core Math Standards </a:t>
            </a:r>
          </a:p>
          <a:p>
            <a:pPr lvl="1"/>
            <a:r>
              <a:rPr lang="en-US" sz="1500" dirty="0"/>
              <a:t>G – Geometry</a:t>
            </a:r>
          </a:p>
          <a:p>
            <a:pPr lvl="1"/>
            <a:r>
              <a:rPr lang="en-US" sz="1500" dirty="0"/>
              <a:t>MP - Math Practices </a:t>
            </a:r>
          </a:p>
          <a:p>
            <a:r>
              <a:rPr lang="en-US" sz="1500" dirty="0"/>
              <a:t>Next Generation Science Standards (NGSS) </a:t>
            </a:r>
          </a:p>
          <a:p>
            <a:pPr lvl="1"/>
            <a:r>
              <a:rPr lang="en-US" sz="1500" dirty="0"/>
              <a:t>Computer Science principles can be found in the NGSS. Science and Engineering Practices include developing and using models, and using mathematics and computational thinking.  </a:t>
            </a:r>
          </a:p>
        </p:txBody>
      </p:sp>
    </p:spTree>
    <p:extLst>
      <p:ext uri="{BB962C8B-B14F-4D97-AF65-F5344CB8AC3E}">
        <p14:creationId xmlns:p14="http://schemas.microsoft.com/office/powerpoint/2010/main" val="1084164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152400" y="197599"/>
            <a:ext cx="8686800" cy="838200"/>
          </a:xfrm>
        </p:spPr>
        <p:txBody>
          <a:bodyPr>
            <a:noAutofit/>
          </a:bodyPr>
          <a:lstStyle/>
          <a:p>
            <a:pPr eaLnBrk="1" hangingPunct="1"/>
            <a:r>
              <a:rPr lang="en-US" altLang="x-none" sz="3200" dirty="0"/>
              <a:t>HOW Do we Put Computers to </a:t>
            </a:r>
            <a:br>
              <a:rPr lang="en-US" altLang="x-none" sz="3200" dirty="0"/>
            </a:br>
            <a:r>
              <a:rPr lang="en-US" altLang="x-none" sz="3200" dirty="0"/>
              <a:t>Work?</a:t>
            </a:r>
          </a:p>
        </p:txBody>
      </p:sp>
      <p:sp>
        <p:nvSpPr>
          <p:cNvPr id="17410" name="Rectangle 3"/>
          <p:cNvSpPr>
            <a:spLocks noGrp="1" noChangeArrowheads="1"/>
          </p:cNvSpPr>
          <p:nvPr>
            <p:ph type="body" idx="1"/>
          </p:nvPr>
        </p:nvSpPr>
        <p:spPr>
          <a:xfrm>
            <a:off x="353287" y="1394389"/>
            <a:ext cx="4477477" cy="5410200"/>
          </a:xfrm>
        </p:spPr>
        <p:txBody>
          <a:bodyPr>
            <a:noAutofit/>
          </a:bodyPr>
          <a:lstStyle/>
          <a:p>
            <a:r>
              <a:rPr lang="en-US" altLang="x-none" dirty="0"/>
              <a:t>Al-go-</a:t>
            </a:r>
            <a:r>
              <a:rPr lang="en-US" altLang="x-none" dirty="0" err="1"/>
              <a:t>ri</a:t>
            </a:r>
            <a:r>
              <a:rPr lang="en-US" altLang="x-none" dirty="0"/>
              <a:t>-</a:t>
            </a:r>
            <a:r>
              <a:rPr lang="en-US" altLang="x-none" dirty="0" err="1"/>
              <a:t>thm</a:t>
            </a:r>
            <a:r>
              <a:rPr lang="en-US" altLang="x-none" dirty="0"/>
              <a:t> is a list of steps that you can follow to finish a task</a:t>
            </a:r>
          </a:p>
          <a:p>
            <a:r>
              <a:rPr lang="en-US" altLang="x-none" dirty="0"/>
              <a:t>Pro-gram is an algorithm that has been coded into something that can be run by a machine</a:t>
            </a:r>
          </a:p>
        </p:txBody>
      </p:sp>
      <p:grpSp>
        <p:nvGrpSpPr>
          <p:cNvPr id="6" name="Group 5"/>
          <p:cNvGrpSpPr/>
          <p:nvPr/>
        </p:nvGrpSpPr>
        <p:grpSpPr>
          <a:xfrm>
            <a:off x="4850381" y="1465953"/>
            <a:ext cx="4141219" cy="4781653"/>
            <a:chOff x="-4598037" y="6063083"/>
            <a:chExt cx="4251064" cy="3510929"/>
          </a:xfrm>
        </p:grpSpPr>
        <p:grpSp>
          <p:nvGrpSpPr>
            <p:cNvPr id="7" name="Group 6"/>
            <p:cNvGrpSpPr/>
            <p:nvPr/>
          </p:nvGrpSpPr>
          <p:grpSpPr>
            <a:xfrm>
              <a:off x="-4598037" y="7041140"/>
              <a:ext cx="2083134" cy="1385948"/>
              <a:chOff x="-686969" y="2019065"/>
              <a:chExt cx="3051033" cy="2246946"/>
            </a:xfrm>
          </p:grpSpPr>
          <p:pic>
            <p:nvPicPr>
              <p:cNvPr id="11" name="Picture 10" descr="Screen Shot 2014-07-30 at 4.28.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08" y="3506120"/>
                <a:ext cx="993315" cy="759057"/>
              </a:xfrm>
              <a:prstGeom prst="rect">
                <a:avLst/>
              </a:prstGeom>
              <a:ln w="19050" cmpd="sng">
                <a:solidFill>
                  <a:schemeClr val="bg1"/>
                </a:solidFill>
              </a:ln>
            </p:spPr>
          </p:pic>
          <p:pic>
            <p:nvPicPr>
              <p:cNvPr id="12" name="Picture 11" descr="Screen Shot 2014-07-30 at 4.33.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340" y="2019065"/>
                <a:ext cx="1012781" cy="707993"/>
              </a:xfrm>
              <a:prstGeom prst="rect">
                <a:avLst/>
              </a:prstGeom>
              <a:ln w="19050" cmpd="sng">
                <a:solidFill>
                  <a:schemeClr val="bg1"/>
                </a:solidFill>
              </a:ln>
            </p:spPr>
          </p:pic>
          <p:pic>
            <p:nvPicPr>
              <p:cNvPr id="13" name="Picture 12" descr="Screen Shot 2014-07-30 at 4.33.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968" y="2753375"/>
                <a:ext cx="993315" cy="709966"/>
              </a:xfrm>
              <a:prstGeom prst="rect">
                <a:avLst/>
              </a:prstGeom>
              <a:ln w="19050" cmpd="sng">
                <a:solidFill>
                  <a:schemeClr val="bg1"/>
                </a:solidFill>
              </a:ln>
            </p:spPr>
          </p:pic>
          <p:pic>
            <p:nvPicPr>
              <p:cNvPr id="14" name="Picture 13" descr="Screen Shot 2014-07-30 at 4.36.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969" y="2019065"/>
                <a:ext cx="993315" cy="706021"/>
              </a:xfrm>
              <a:prstGeom prst="rect">
                <a:avLst/>
              </a:prstGeom>
              <a:ln w="19050" cmpd="sng">
                <a:solidFill>
                  <a:schemeClr val="bg1"/>
                </a:solidFill>
              </a:ln>
            </p:spPr>
          </p:pic>
          <p:pic>
            <p:nvPicPr>
              <p:cNvPr id="15" name="Picture 14" descr="Screen Shot 2014-07-30 at 4.34.3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2863" y="2019065"/>
                <a:ext cx="991201" cy="706021"/>
              </a:xfrm>
              <a:prstGeom prst="rect">
                <a:avLst/>
              </a:prstGeom>
              <a:ln w="19050" cmpd="sng">
                <a:solidFill>
                  <a:schemeClr val="bg1"/>
                </a:solidFill>
              </a:ln>
            </p:spPr>
          </p:pic>
          <p:pic>
            <p:nvPicPr>
              <p:cNvPr id="16" name="Picture 15" descr="Screen Shot 2014-07-30 at 4.39.06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2863" y="3495576"/>
                <a:ext cx="984856" cy="763286"/>
              </a:xfrm>
              <a:prstGeom prst="rect">
                <a:avLst/>
              </a:prstGeom>
              <a:ln w="19050" cmpd="sng">
                <a:solidFill>
                  <a:schemeClr val="bg1"/>
                </a:solidFill>
              </a:ln>
            </p:spPr>
          </p:pic>
          <p:pic>
            <p:nvPicPr>
              <p:cNvPr id="17" name="Picture 16" descr="Screen Shot 2014-07-30 at 4.38.01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2863" y="2757321"/>
                <a:ext cx="984854" cy="706021"/>
              </a:xfrm>
              <a:prstGeom prst="rect">
                <a:avLst/>
              </a:prstGeom>
              <a:ln w="19050" cmpd="sng">
                <a:solidFill>
                  <a:schemeClr val="bg1"/>
                </a:solidFill>
              </a:ln>
            </p:spPr>
          </p:pic>
          <p:pic>
            <p:nvPicPr>
              <p:cNvPr id="18" name="Picture 17" descr="Screen Shot 2014-07-30 at 4.37.29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9508" y="2753375"/>
                <a:ext cx="993315" cy="709966"/>
              </a:xfrm>
              <a:prstGeom prst="rect">
                <a:avLst/>
              </a:prstGeom>
              <a:ln w="19050" cmpd="sng">
                <a:solidFill>
                  <a:schemeClr val="bg1"/>
                </a:solidFill>
              </a:ln>
            </p:spPr>
          </p:pic>
          <p:pic>
            <p:nvPicPr>
              <p:cNvPr id="19" name="Picture 18" descr="Screen Shot 2014-07-30 at 4.43.16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6968" y="3506120"/>
                <a:ext cx="993315" cy="759891"/>
              </a:xfrm>
              <a:prstGeom prst="rect">
                <a:avLst/>
              </a:prstGeom>
              <a:ln w="19050" cmpd="sng">
                <a:solidFill>
                  <a:schemeClr val="bg1"/>
                </a:solidFill>
              </a:ln>
            </p:spPr>
          </p:pic>
        </p:grpSp>
        <p:grpSp>
          <p:nvGrpSpPr>
            <p:cNvPr id="8" name="Group 7"/>
            <p:cNvGrpSpPr/>
            <p:nvPr/>
          </p:nvGrpSpPr>
          <p:grpSpPr>
            <a:xfrm>
              <a:off x="-2433544" y="6063083"/>
              <a:ext cx="2086571" cy="3510929"/>
              <a:chOff x="-2433544" y="6063083"/>
              <a:chExt cx="2086571" cy="3510929"/>
            </a:xfrm>
          </p:grpSpPr>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rightnessContrast bright="40000"/>
                        </a14:imgEffect>
                      </a14:imgLayer>
                    </a14:imgProps>
                  </a:ext>
                </a:extLst>
              </a:blip>
              <a:stretch>
                <a:fillRect/>
              </a:stretch>
            </p:blipFill>
            <p:spPr>
              <a:xfrm>
                <a:off x="-2433544" y="8192474"/>
                <a:ext cx="2086571" cy="1381538"/>
              </a:xfrm>
              <a:prstGeom prst="rect">
                <a:avLst/>
              </a:prstGeom>
            </p:spPr>
          </p:pic>
          <p:pic>
            <p:nvPicPr>
              <p:cNvPr id="10" name="Picture 9" descr="Screen Shot 2014-07-30 at 4.25.05 PM.png"/>
              <p:cNvPicPr>
                <a:picLocks noChangeAspect="1"/>
              </p:cNvPicPr>
              <p:nvPr/>
            </p:nvPicPr>
            <p:blipFill rotWithShape="1">
              <a:blip r:embed="rId14">
                <a:extLst>
                  <a:ext uri="{28A0092B-C50C-407E-A947-70E740481C1C}">
                    <a14:useLocalDpi xmlns:a14="http://schemas.microsoft.com/office/drawing/2010/main" val="0"/>
                  </a:ext>
                </a:extLst>
              </a:blip>
              <a:srcRect l="6255" r="625"/>
              <a:stretch/>
            </p:blipFill>
            <p:spPr>
              <a:xfrm>
                <a:off x="-2433544" y="6063083"/>
                <a:ext cx="2086571" cy="1381536"/>
              </a:xfrm>
              <a:prstGeom prst="rect">
                <a:avLst/>
              </a:prstGeom>
            </p:spPr>
          </p:pic>
        </p:grpSp>
      </p:grpSp>
      <p:sp>
        <p:nvSpPr>
          <p:cNvPr id="2" name="Rectangle 1"/>
          <p:cNvSpPr/>
          <p:nvPr/>
        </p:nvSpPr>
        <p:spPr>
          <a:xfrm>
            <a:off x="609221" y="6247606"/>
            <a:ext cx="4572000" cy="646331"/>
          </a:xfrm>
          <a:prstGeom prst="rect">
            <a:avLst/>
          </a:prstGeom>
        </p:spPr>
        <p:txBody>
          <a:bodyPr>
            <a:spAutoFit/>
          </a:bodyPr>
          <a:lstStyle/>
          <a:p>
            <a:r>
              <a:rPr lang="en-US" dirty="0">
                <a:hlinkClick r:id="rId15"/>
              </a:rPr>
              <a:t>Computer Science Matters video</a:t>
            </a:r>
            <a:endParaRPr lang="en-US" dirty="0"/>
          </a:p>
          <a:p>
            <a:endParaRPr lang="en-US" dirty="0"/>
          </a:p>
        </p:txBody>
      </p:sp>
      <p:pic>
        <p:nvPicPr>
          <p:cNvPr id="4" name="Picture 3">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62400" y="6314055"/>
            <a:ext cx="269176" cy="269176"/>
          </a:xfrm>
          <a:prstGeom prst="rect">
            <a:avLst/>
          </a:prstGeom>
        </p:spPr>
      </p:pic>
      <p:sp>
        <p:nvSpPr>
          <p:cNvPr id="3" name="Rectangle 2"/>
          <p:cNvSpPr/>
          <p:nvPr/>
        </p:nvSpPr>
        <p:spPr>
          <a:xfrm>
            <a:off x="824304" y="5827026"/>
            <a:ext cx="2913618" cy="369332"/>
          </a:xfrm>
          <a:prstGeom prst="rect">
            <a:avLst/>
          </a:prstGeom>
        </p:spPr>
        <p:txBody>
          <a:bodyPr wrap="none">
            <a:spAutoFit/>
          </a:bodyPr>
          <a:lstStyle/>
          <a:p>
            <a:r>
              <a:rPr lang="en-US" altLang="x-none" b="1">
                <a:hlinkClick r:id="rId17"/>
              </a:rPr>
              <a:t>What is Computer Science? </a:t>
            </a:r>
            <a:endParaRPr lang="en-US" altLang="x-none" b="1" dirty="0"/>
          </a:p>
        </p:txBody>
      </p:sp>
      <p:pic>
        <p:nvPicPr>
          <p:cNvPr id="21" name="Picture 20">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54158" y="6348496"/>
            <a:ext cx="368300" cy="368300"/>
          </a:xfrm>
          <a:prstGeom prst="rect">
            <a:avLst/>
          </a:prstGeom>
        </p:spPr>
      </p:pic>
      <p:pic>
        <p:nvPicPr>
          <p:cNvPr id="22" name="Picture 21">
            <a:hlinkClick r:id="rId17"/>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37922" y="5840822"/>
            <a:ext cx="368300" cy="368300"/>
          </a:xfrm>
          <a:prstGeom prst="rect">
            <a:avLst/>
          </a:prstGeom>
        </p:spPr>
      </p:pic>
    </p:spTree>
    <p:extLst>
      <p:ext uri="{BB962C8B-B14F-4D97-AF65-F5344CB8AC3E}">
        <p14:creationId xmlns:p14="http://schemas.microsoft.com/office/powerpoint/2010/main" val="350313794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F3D43B"/>
      </a:hlink>
      <a:folHlink>
        <a:srgbClr val="969696"/>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perspectiveFront" fov="60000">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JhengHei"/>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ajorFont>
      <a:minorFont>
        <a:latin typeface="Calibri"/>
        <a:ea typeface=""/>
        <a:cs typeface=""/>
        <a:font script="Grek" typeface=""/>
        <a:font script="Cyrl" typeface=""/>
        <a:font script="Jpan" typeface="ＭＳ Ｐゴシック"/>
        <a:font script="Hang" typeface="맑은 고딕"/>
        <a:font script="Hans" typeface="宋体"/>
        <a:font script="Hant" typeface="PMingLiu"/>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inorFont>
    </a:fontScheme>
    <a:fmtScheme name="Office">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shade val="50000"/>
                <a:satMod val="145000"/>
              </a:schemeClr>
            </a:gs>
            <a:gs pos="40000">
              <a:schemeClr val="phClr">
                <a:shade val="70000"/>
                <a:satMod val="145000"/>
              </a:schemeClr>
            </a:gs>
            <a:gs pos="100000">
              <a:schemeClr val="phClr">
                <a:tint val="85000"/>
                <a:satMod val="15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JhengHei"/>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ajorFont>
      <a:minorFont>
        <a:latin typeface="Calibri"/>
        <a:ea typeface=""/>
        <a:cs typeface=""/>
        <a:font script="Grek" typeface=""/>
        <a:font script="Cyrl" typeface=""/>
        <a:font script="Jpan" typeface="ＭＳ Ｐゴシック"/>
        <a:font script="Hang" typeface="맑은 고딕"/>
        <a:font script="Hans" typeface="宋体"/>
        <a:font script="Hant" typeface="PMingLiu"/>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inorFont>
    </a:fontScheme>
    <a:fmtScheme name="Office">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shade val="50000"/>
                <a:satMod val="145000"/>
              </a:schemeClr>
            </a:gs>
            <a:gs pos="40000">
              <a:schemeClr val="phClr">
                <a:shade val="70000"/>
                <a:satMod val="145000"/>
              </a:schemeClr>
            </a:gs>
            <a:gs pos="100000">
              <a:schemeClr val="phClr">
                <a:tint val="85000"/>
                <a:satMod val="15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arketSpecific xmlns="4873beb7-5857-4685-be1f-d57550cc96cc" xsi:nil="true"/>
    <ApprovalStatus xmlns="4873beb7-5857-4685-be1f-d57550cc96cc">InProgress</ApprovalStatus>
    <DirectSourceMarket xmlns="4873beb7-5857-4685-be1f-d57550cc96cc" xsi:nil="true"/>
    <PrimaryImageGen xmlns="4873beb7-5857-4685-be1f-d57550cc96cc">true</PrimaryImageGen>
    <ThumbnailAssetId xmlns="4873beb7-5857-4685-be1f-d57550cc96cc" xsi:nil="true"/>
    <NumericId xmlns="4873beb7-5857-4685-be1f-d57550cc96cc">-1</NumericId>
    <TPFriendlyName xmlns="4873beb7-5857-4685-be1f-d57550cc96cc">Project overview presentation</TPFriendlyName>
    <BusinessGroup xmlns="4873beb7-5857-4685-be1f-d57550cc96cc" xsi:nil="true"/>
    <APEditor xmlns="4873beb7-5857-4685-be1f-d57550cc96cc">
      <UserInfo>
        <DisplayName>REDMOND\v-luannv</DisplayName>
        <AccountId>92</AccountId>
        <AccountType/>
      </UserInfo>
    </APEditor>
    <SourceTitle xmlns="4873beb7-5857-4685-be1f-d57550cc96cc">Project overview presentation</SourceTitle>
    <OpenTemplate xmlns="4873beb7-5857-4685-be1f-d57550cc96cc">true</OpenTemplate>
    <UALocComments xmlns="4873beb7-5857-4685-be1f-d57550cc96cc" xsi:nil="true"/>
    <ParentAssetId xmlns="4873beb7-5857-4685-be1f-d57550cc96cc" xsi:nil="true"/>
    <IntlLangReviewDate xmlns="4873beb7-5857-4685-be1f-d57550cc96cc" xsi:nil="true"/>
    <PublishStatusLookup xmlns="4873beb7-5857-4685-be1f-d57550cc96cc">
      <Value>264313</Value>
      <Value>1282502</Value>
    </PublishStatusLookup>
    <MachineTranslated xmlns="4873beb7-5857-4685-be1f-d57550cc96cc">false</MachineTranslated>
    <OriginalSourceMarket xmlns="4873beb7-5857-4685-be1f-d57550cc96cc" xsi:nil="true"/>
    <TPInstallLocation xmlns="4873beb7-5857-4685-be1f-d57550cc96cc">{My Templates}</TPInstallLocation>
    <APDescription xmlns="4873beb7-5857-4685-be1f-d57550cc96cc" xsi:nil="true"/>
    <ContentItem xmlns="4873beb7-5857-4685-be1f-d57550cc96cc" xsi:nil="true"/>
    <ClipArtFilename xmlns="4873beb7-5857-4685-be1f-d57550cc96cc" xsi:nil="true"/>
    <APAuthor xmlns="4873beb7-5857-4685-be1f-d57550cc96cc">
      <UserInfo>
        <DisplayName>REDMOND\cynvey</DisplayName>
        <AccountId>191</AccountId>
        <AccountType/>
      </UserInfo>
    </APAuthor>
    <TPAppVersion xmlns="4873beb7-5857-4685-be1f-d57550cc96cc">11</TPAppVersion>
    <TPCommandLine xmlns="4873beb7-5857-4685-be1f-d57550cc96cc">{PP} /n {FilePath}</TPCommandLine>
    <PublishTargets xmlns="4873beb7-5857-4685-be1f-d57550cc96cc">OfficeOnline</PublishTargets>
    <TPLaunchHelpLinkType xmlns="4873beb7-5857-4685-be1f-d57550cc96cc">Template</TPLaunchHelpLinkType>
    <EditorialStatus xmlns="4873beb7-5857-4685-be1f-d57550cc96cc" xsi:nil="true"/>
    <TimesCloned xmlns="4873beb7-5857-4685-be1f-d57550cc96cc" xsi:nil="true"/>
    <LastModifiedDateTime xmlns="4873beb7-5857-4685-be1f-d57550cc96cc" xsi:nil="true"/>
    <Provider xmlns="4873beb7-5857-4685-be1f-d57550cc96cc">EY006220130</Provider>
    <AcquiredFrom xmlns="4873beb7-5857-4685-be1f-d57550cc96cc" xsi:nil="true"/>
    <AssetStart xmlns="4873beb7-5857-4685-be1f-d57550cc96cc">2009-05-30T20:40:39+00:00</AssetStart>
    <LastHandOff xmlns="4873beb7-5857-4685-be1f-d57550cc96cc" xsi:nil="true"/>
    <TPClientViewer xmlns="4873beb7-5857-4685-be1f-d57550cc96cc">Microsoft Office PowerPoint</TPClientViewer>
    <ArtSampleDocs xmlns="4873beb7-5857-4685-be1f-d57550cc96cc" xsi:nil="true"/>
    <UACurrentWords xmlns="4873beb7-5857-4685-be1f-d57550cc96cc">0</UACurrentWords>
    <UALocRecommendation xmlns="4873beb7-5857-4685-be1f-d57550cc96cc">Localize</UALocRecommendation>
    <IsDeleted xmlns="4873beb7-5857-4685-be1f-d57550cc96cc">false</IsDeleted>
    <ShowIn xmlns="4873beb7-5857-4685-be1f-d57550cc96cc">Show everywhere</ShowIn>
    <UANotes xmlns="4873beb7-5857-4685-be1f-d57550cc96cc">online onlyFedEx</UANotes>
    <TemplateStatus xmlns="4873beb7-5857-4685-be1f-d57550cc96cc">Complete</TemplateStatus>
    <CSXHash xmlns="4873beb7-5857-4685-be1f-d57550cc96cc" xsi:nil="true"/>
    <VoteCount xmlns="4873beb7-5857-4685-be1f-d57550cc96cc" xsi:nil="true"/>
    <AssetExpire xmlns="4873beb7-5857-4685-be1f-d57550cc96cc">2100-01-01T00:00:00+00:00</AssetExpire>
    <CSXSubmissionMarket xmlns="4873beb7-5857-4685-be1f-d57550cc96cc" xsi:nil="true"/>
    <DSATActionTaken xmlns="4873beb7-5857-4685-be1f-d57550cc96cc" xsi:nil="true"/>
    <SubmitterId xmlns="4873beb7-5857-4685-be1f-d57550cc96cc" xsi:nil="true"/>
    <TPExecutable xmlns="4873beb7-5857-4685-be1f-d57550cc96cc" xsi:nil="true"/>
    <AssetType xmlns="4873beb7-5857-4685-be1f-d57550cc96cc">TP</AssetType>
    <BugNumber xmlns="4873beb7-5857-4685-be1f-d57550cc96cc">537272</BugNumber>
    <CSXSubmissionDate xmlns="4873beb7-5857-4685-be1f-d57550cc96cc" xsi:nil="true"/>
    <CSXUpdate xmlns="4873beb7-5857-4685-be1f-d57550cc96cc">false</CSXUpdate>
    <ApprovalLog xmlns="4873beb7-5857-4685-be1f-d57550cc96cc" xsi:nil="true"/>
    <Milestone xmlns="4873beb7-5857-4685-be1f-d57550cc96cc" xsi:nil="true"/>
    <OriginAsset xmlns="4873beb7-5857-4685-be1f-d57550cc96cc" xsi:nil="true"/>
    <TPComponent xmlns="4873beb7-5857-4685-be1f-d57550cc96cc">PPTFiles</TPComponent>
    <AssetId xmlns="4873beb7-5857-4685-be1f-d57550cc96cc">TP010085199</AssetId>
    <TPApplication xmlns="4873beb7-5857-4685-be1f-d57550cc96cc">PowerPoint</TPApplication>
    <TPLaunchHelpLink xmlns="4873beb7-5857-4685-be1f-d57550cc96cc" xsi:nil="true"/>
    <IntlLocPriority xmlns="4873beb7-5857-4685-be1f-d57550cc96cc" xsi:nil="true"/>
    <PlannedPubDate xmlns="4873beb7-5857-4685-be1f-d57550cc96cc" xsi:nil="true"/>
    <CrawlForDependencies xmlns="4873beb7-5857-4685-be1f-d57550cc96cc">false</CrawlForDependencies>
    <IntlLangReviewer xmlns="4873beb7-5857-4685-be1f-d57550cc96cc" xsi:nil="true"/>
    <HandoffToMSDN xmlns="4873beb7-5857-4685-be1f-d57550cc96cc" xsi:nil="true"/>
    <TrustLevel xmlns="4873beb7-5857-4685-be1f-d57550cc96cc">1 Microsoft Managed Content</TrustLevel>
    <IsSearchable xmlns="4873beb7-5857-4685-be1f-d57550cc96cc">false</IsSearchable>
    <TPNamespace xmlns="4873beb7-5857-4685-be1f-d57550cc96cc">POWERPNT</TPNamespace>
    <Markets xmlns="4873beb7-5857-4685-be1f-d57550cc96cc"/>
    <IntlLangReview xmlns="4873beb7-5857-4685-be1f-d57550cc96cc" xsi:nil="true"/>
    <UAProjectedTotalWords xmlns="4873beb7-5857-4685-be1f-d57550cc96cc" xsi:nil="true"/>
    <OutputCachingOn xmlns="4873beb7-5857-4685-be1f-d57550cc96cc">false</OutputCachingOn>
    <AverageRating xmlns="4873beb7-5857-4685-be1f-d57550cc96cc" xsi:nil="true"/>
    <LastPublishResultLookup xmlns="4873beb7-5857-4685-be1f-d57550cc96cc" xsi:nil="true"/>
    <PolicheckWords xmlns="4873beb7-5857-4685-be1f-d57550cc96cc" xsi:nil="true"/>
    <FriendlyTitle xmlns="4873beb7-5857-4685-be1f-d57550cc96cc" xsi:nil="true"/>
    <Manager xmlns="4873beb7-5857-4685-be1f-d57550cc96cc" xsi:nil="true"/>
    <EditorialTags xmlns="4873beb7-5857-4685-be1f-d57550cc96cc" xsi:nil="true"/>
    <LegacyData xmlns="4873beb7-5857-4685-be1f-d57550cc96cc" xsi:nil="true"/>
    <Downloads xmlns="4873beb7-5857-4685-be1f-d57550cc96cc">0</Downloads>
    <Providers xmlns="4873beb7-5857-4685-be1f-d57550cc96cc" xsi:nil="true"/>
    <TemplateTemplateType xmlns="4873beb7-5857-4685-be1f-d57550cc96cc">PowerPoint 2003 Default</TemplateTemplateType>
    <OOCacheId xmlns="4873beb7-5857-4685-be1f-d57550cc96cc" xsi:nil="true"/>
    <BlockPublish xmlns="4873beb7-5857-4685-be1f-d57550cc96cc" xsi:nil="true"/>
    <CampaignTagsTaxHTField0 xmlns="4873beb7-5857-4685-be1f-d57550cc96cc">
      <Terms xmlns="http://schemas.microsoft.com/office/infopath/2007/PartnerControls"/>
    </CampaignTagsTaxHTField0>
    <LocLastLocAttemptVersionLookup xmlns="4873beb7-5857-4685-be1f-d57550cc96cc">116396</LocLastLocAttemptVersionLookup>
    <LocLastLocAttemptVersionTypeLookup xmlns="4873beb7-5857-4685-be1f-d57550cc96cc" xsi:nil="true"/>
    <LocOverallPreviewStatusLookup xmlns="4873beb7-5857-4685-be1f-d57550cc96cc" xsi:nil="true"/>
    <LocOverallPublishStatusLookup xmlns="4873beb7-5857-4685-be1f-d57550cc96cc" xsi:nil="true"/>
    <TaxCatchAll xmlns="4873beb7-5857-4685-be1f-d57550cc96cc"/>
    <LocNewPublishedVersionLookup xmlns="4873beb7-5857-4685-be1f-d57550cc96cc" xsi:nil="true"/>
    <LocPublishedDependentAssetsLookup xmlns="4873beb7-5857-4685-be1f-d57550cc96cc" xsi:nil="true"/>
    <LocComments xmlns="4873beb7-5857-4685-be1f-d57550cc96cc" xsi:nil="true"/>
    <LocProcessedForMarketsLookup xmlns="4873beb7-5857-4685-be1f-d57550cc96cc" xsi:nil="true"/>
    <LocRecommendedHandoff xmlns="4873beb7-5857-4685-be1f-d57550cc96cc" xsi:nil="true"/>
    <LocManualTestRequired xmlns="4873beb7-5857-4685-be1f-d57550cc96cc" xsi:nil="true"/>
    <LocProcessedForHandoffsLookup xmlns="4873beb7-5857-4685-be1f-d57550cc96cc" xsi:nil="true"/>
    <LocOverallHandbackStatusLookup xmlns="4873beb7-5857-4685-be1f-d57550cc96cc" xsi:nil="true"/>
    <LocalizationTagsTaxHTField0 xmlns="4873beb7-5857-4685-be1f-d57550cc96cc">
      <Terms xmlns="http://schemas.microsoft.com/office/infopath/2007/PartnerControls"/>
    </LocalizationTagsTaxHTField0>
    <FeatureTagsTaxHTField0 xmlns="4873beb7-5857-4685-be1f-d57550cc96cc">
      <Terms xmlns="http://schemas.microsoft.com/office/infopath/2007/PartnerControls"/>
    </FeatureTagsTaxHTField0>
    <LocOverallLocStatusLookup xmlns="4873beb7-5857-4685-be1f-d57550cc96cc" xsi:nil="true"/>
    <LocPublishedLinkedAssetsLookup xmlns="4873beb7-5857-4685-be1f-d57550cc96cc" xsi:nil="true"/>
    <InternalTagsTaxHTField0 xmlns="4873beb7-5857-4685-be1f-d57550cc96cc">
      <Terms xmlns="http://schemas.microsoft.com/office/infopath/2007/PartnerControls"/>
    </InternalTagsTaxHTField0>
    <RecommendationsModifier xmlns="4873beb7-5857-4685-be1f-d57550cc96cc" xsi:nil="true"/>
    <ScenarioTagsTaxHTField0 xmlns="4873beb7-5857-4685-be1f-d57550cc96cc">
      <Terms xmlns="http://schemas.microsoft.com/office/infopath/2007/PartnerControls"/>
    </ScenarioTagsTaxHTField0>
    <OriginalRelease xmlns="4873beb7-5857-4685-be1f-d57550cc96cc">14</OriginalRelease>
    <LocMarketGroupTiers2 xmlns="4873beb7-5857-4685-be1f-d57550cc96cc" xsi:nil="true"/>
  </documentManagement>
</p:properties>
</file>

<file path=customXml/itemProps1.xml><?xml version="1.0" encoding="utf-8"?>
<ds:datastoreItem xmlns:ds="http://schemas.openxmlformats.org/officeDocument/2006/customXml" ds:itemID="{8C4E0A45-1CA0-4FA7-BE53-33DE30D425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0EB353-B075-4294-95C2-1EC6FDA8EAE2}">
  <ds:schemaRefs>
    <ds:schemaRef ds:uri="http://schemas.microsoft.com/sharepoint/v3/contenttype/forms"/>
  </ds:schemaRefs>
</ds:datastoreItem>
</file>

<file path=customXml/itemProps3.xml><?xml version="1.0" encoding="utf-8"?>
<ds:datastoreItem xmlns:ds="http://schemas.openxmlformats.org/officeDocument/2006/customXml" ds:itemID="{B56474A1-BCC0-4491-85A1-1FE2258C36F8}">
  <ds:schemaRefs>
    <ds:schemaRef ds:uri="http://schemas.microsoft.com/office/2006/metadata/properties"/>
    <ds:schemaRef ds:uri="http://schemas.microsoft.com/office/infopath/2007/PartnerControls"/>
    <ds:schemaRef ds:uri="4873beb7-5857-4685-be1f-d57550cc96cc"/>
  </ds:schemaRefs>
</ds:datastoreItem>
</file>

<file path=docProps/app.xml><?xml version="1.0" encoding="utf-8"?>
<Properties xmlns="http://schemas.openxmlformats.org/officeDocument/2006/extended-properties" xmlns:vt="http://schemas.openxmlformats.org/officeDocument/2006/docPropsVTypes">
  <Template>Project overview presentation</Template>
  <TotalTime>0</TotalTime>
  <Words>4006</Words>
  <Application>Microsoft Macintosh PowerPoint</Application>
  <PresentationFormat>On-screen Show (4:3)</PresentationFormat>
  <Paragraphs>508</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Courier</vt:lpstr>
      <vt:lpstr>Courier New</vt:lpstr>
      <vt:lpstr>Franklin Gothic Book</vt:lpstr>
      <vt:lpstr>Franklin Gothic Medium</vt:lpstr>
      <vt:lpstr>Wingdings 2</vt:lpstr>
      <vt:lpstr>Trek</vt:lpstr>
      <vt:lpstr>Computer Science Program Overview</vt:lpstr>
      <vt:lpstr>CS Program Goals</vt:lpstr>
      <vt:lpstr>Harmony DCPS Lesson PLAN</vt:lpstr>
      <vt:lpstr>Girl scouts Program</vt:lpstr>
      <vt:lpstr>Girl scouts – “Think Like A  Programmer” Badge</vt:lpstr>
      <vt:lpstr>Girl scouts FlYer– Teen Training</vt:lpstr>
      <vt:lpstr>Girl scouts FlYer  – Brownie/Juniors CS Event </vt:lpstr>
      <vt:lpstr>Related Standards of Learning </vt:lpstr>
      <vt:lpstr>HOW Do we Put Computers to  Work?</vt:lpstr>
      <vt:lpstr>HOW Do we Put Computers to  Work?</vt:lpstr>
      <vt:lpstr>CS Lesson 1: Binary Numbers</vt:lpstr>
      <vt:lpstr>Activity: COUNT THE DOTS</vt:lpstr>
      <vt:lpstr>ActiVITY: COUNT THE DOTS</vt:lpstr>
      <vt:lpstr>ActiVITY: COUNT THE DOTS</vt:lpstr>
      <vt:lpstr>ActiVITY: PUT COMPUTERS TO WORK</vt:lpstr>
      <vt:lpstr>CS Lesson 2: ALGORITHMS</vt:lpstr>
      <vt:lpstr>CS Lesson 3: How does the Internet Work?</vt:lpstr>
      <vt:lpstr>Activity: How does the Internet Work?</vt:lpstr>
      <vt:lpstr>Hands-ON Programming with SCRATCH</vt:lpstr>
      <vt:lpstr>CS Lesson 4: SCRATCH – Animate your Name</vt:lpstr>
      <vt:lpstr>CS Lesson 5: Make it Fly!!</vt:lpstr>
      <vt:lpstr>CS Lesson 6: Create a Virtual Pet</vt:lpstr>
      <vt:lpstr>Harmony DCPS 5th Grade Lesson PLAN</vt:lpstr>
      <vt:lpstr>Hour of Code LessonS</vt:lpstr>
      <vt:lpstr>Technological INNOVATION</vt:lpstr>
      <vt:lpstr>BRIDGING Technology &amp;  YOUR PaSSION</vt:lpstr>
      <vt:lpstr>Interest/Hobby Survey</vt:lpstr>
      <vt:lpstr>Related Documents</vt:lpstr>
      <vt:lpstr>Be a Computer Scientist!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Sanjay Khurana</dc:creator>
  <cp:lastModifiedBy/>
  <cp:revision>1</cp:revision>
  <cp:lastPrinted>2018-01-07T01:22:08Z</cp:lastPrinted>
  <dcterms:created xsi:type="dcterms:W3CDTF">2017-09-21T17:32:27Z</dcterms:created>
  <dcterms:modified xsi:type="dcterms:W3CDTF">2020-06-11T20:30:45Z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mageGenCounter">
    <vt:lpwstr>0</vt:lpwstr>
  </property>
  <property fmtid="{D5CDD505-2E9C-101B-9397-08002B2CF9AE}" pid="4" name="ViolationReportStatus">
    <vt:lpwstr>None</vt:lpwstr>
  </property>
  <property fmtid="{D5CDD505-2E9C-101B-9397-08002B2CF9AE}" pid="5" name="ImageGenStatus">
    <vt:lpwstr>0</vt:lpwstr>
  </property>
  <property fmtid="{D5CDD505-2E9C-101B-9397-08002B2CF9AE}" pid="6" name="PolicheckStatus">
    <vt:lpwstr>0</vt:lpwstr>
  </property>
  <property fmtid="{D5CDD505-2E9C-101B-9397-08002B2CF9AE}" pid="7" name="Applications">
    <vt:lpwstr>419;#zpp140;#65;#zpp120;#79;#tpl120</vt:lpwstr>
  </property>
  <property fmtid="{D5CDD505-2E9C-101B-9397-08002B2CF9AE}" pid="8" name="PolicheckCounter">
    <vt:lpwstr>0</vt:lpwstr>
  </property>
  <property fmtid="{D5CDD505-2E9C-101B-9397-08002B2CF9AE}" pid="9" name="APTrustLevel">
    <vt:r8>1</vt:r8>
  </property>
</Properties>
</file>